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8" r:id="rId4"/>
    <p:sldId id="266" r:id="rId5"/>
    <p:sldId id="267" r:id="rId6"/>
    <p:sldId id="299" r:id="rId7"/>
    <p:sldId id="283" r:id="rId8"/>
    <p:sldId id="275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296" r:id="rId17"/>
    <p:sldId id="297" r:id="rId18"/>
    <p:sldId id="316" r:id="rId19"/>
    <p:sldId id="318" r:id="rId20"/>
    <p:sldId id="315" r:id="rId21"/>
    <p:sldId id="317" r:id="rId22"/>
    <p:sldId id="26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E4F3F-B0EB-48D8-BC95-883B1661DD7B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A7D7A-50DC-4F5A-B3E6-930460ABC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http://www.krivoy.ru/</a:t>
            </a: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F117DA-B578-414F-A9E8-E7F42ABC24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042B-055E-4693-8C09-EEC318E0CE2F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832B-CC70-4B84-8139-973944286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042B-055E-4693-8C09-EEC318E0CE2F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832B-CC70-4B84-8139-973944286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042B-055E-4693-8C09-EEC318E0CE2F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832B-CC70-4B84-8139-973944286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042B-055E-4693-8C09-EEC318E0CE2F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832B-CC70-4B84-8139-973944286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042B-055E-4693-8C09-EEC318E0CE2F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832B-CC70-4B84-8139-973944286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042B-055E-4693-8C09-EEC318E0CE2F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832B-CC70-4B84-8139-973944286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042B-055E-4693-8C09-EEC318E0CE2F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832B-CC70-4B84-8139-973944286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042B-055E-4693-8C09-EEC318E0CE2F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832B-CC70-4B84-8139-973944286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042B-055E-4693-8C09-EEC318E0CE2F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832B-CC70-4B84-8139-973944286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042B-055E-4693-8C09-EEC318E0CE2F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832B-CC70-4B84-8139-973944286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042B-055E-4693-8C09-EEC318E0CE2F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6832B-CC70-4B84-8139-973944286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D042B-055E-4693-8C09-EEC318E0CE2F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6832B-CC70-4B84-8139-9739442869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dobro-i-zlo.narod.ru/dobro-i-zlo.gi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5;&#1050;-&#1044;&#1086;&#1073;&#1088;&#1086;%20&#1080;%20&#1079;&#1083;&#1086;\minus%20-%20Dorogoyu%20dobra.mp3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5;&#1050;-&#1044;&#1086;&#1073;&#1088;&#1086;%20&#1080;%20&#1079;&#1083;&#1086;\&#1092;&#1080;&#1079;&#1084;&#1080;&#1085;%20&#1082;%20&#1091;&#1088;&#1086;&#1082;&#1091;_(mp3cut.net)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335758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Тема урока «Добро и зло»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модуль «Светская этика»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курса «ОРКСЭ»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357694"/>
            <a:ext cx="6400800" cy="2143140"/>
          </a:xfrm>
        </p:spPr>
        <p:txBody>
          <a:bodyPr>
            <a:normAutofit/>
          </a:bodyPr>
          <a:lstStyle/>
          <a:p>
            <a:pPr lvl="1" algn="r"/>
            <a:r>
              <a:rPr lang="ru-RU" b="1" dirty="0" smtClean="0">
                <a:solidFill>
                  <a:srgbClr val="7030A0"/>
                </a:solidFill>
              </a:rPr>
              <a:t>Автор: </a:t>
            </a:r>
            <a:r>
              <a:rPr lang="ru-RU" b="1" dirty="0" err="1" smtClean="0">
                <a:solidFill>
                  <a:srgbClr val="7030A0"/>
                </a:solidFill>
              </a:rPr>
              <a:t>Димкова</a:t>
            </a:r>
            <a:r>
              <a:rPr lang="ru-RU" b="1" dirty="0" smtClean="0">
                <a:solidFill>
                  <a:srgbClr val="7030A0"/>
                </a:solidFill>
              </a:rPr>
              <a:t> Н.А.</a:t>
            </a:r>
          </a:p>
          <a:p>
            <a:pPr lvl="1" algn="r"/>
            <a:r>
              <a:rPr lang="ru-RU" b="1" dirty="0" smtClean="0">
                <a:solidFill>
                  <a:srgbClr val="7030A0"/>
                </a:solidFill>
              </a:rPr>
              <a:t>учитель начальных классов</a:t>
            </a:r>
          </a:p>
          <a:p>
            <a:pPr lvl="1" algn="r"/>
            <a:r>
              <a:rPr lang="ru-RU" b="1" dirty="0" smtClean="0">
                <a:solidFill>
                  <a:srgbClr val="7030A0"/>
                </a:solidFill>
              </a:rPr>
              <a:t>МБОУ СОШ №5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2012 г.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428625" y="4357688"/>
            <a:ext cx="8001000" cy="785812"/>
          </a:xfrm>
          <a:prstGeom prst="cloudCallout">
            <a:avLst>
              <a:gd name="adj1" fmla="val -12670"/>
              <a:gd name="adj2" fmla="val 550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 descr="4405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3143250"/>
            <a:ext cx="15001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44052[1]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428625"/>
            <a:ext cx="1190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44052[1]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57188"/>
            <a:ext cx="1190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85938" y="5286375"/>
            <a:ext cx="5249862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FF0000"/>
                </a:solidFill>
                <a:latin typeface="Calibri" pitchFamily="34" charset="0"/>
              </a:rPr>
              <a:t>Шагаем, подпрыгивая!</a:t>
            </a:r>
          </a:p>
          <a:p>
            <a:pPr algn="ctr"/>
            <a:r>
              <a:rPr lang="ru-RU" sz="3600">
                <a:solidFill>
                  <a:srgbClr val="FF0000"/>
                </a:solidFill>
                <a:latin typeface="Calibri" pitchFamily="34" charset="0"/>
              </a:rPr>
              <a:t>Улыбаемся! Всем весело!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CC52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C52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95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43000" y="3429000"/>
            <a:ext cx="6929438" cy="85725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14818"/>
            <a:ext cx="817941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Поворачивайся в разные стороны,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пританцовывая! </a:t>
            </a:r>
          </a:p>
        </p:txBody>
      </p:sp>
      <p:pic>
        <p:nvPicPr>
          <p:cNvPr id="5" name="Picture 8" descr="Новогодний подарок «Танцующий осел»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13" y="1428750"/>
            <a:ext cx="1779587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Новогодний подарок «Танцующий осел»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1428750"/>
            <a:ext cx="1779587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9745090604832a1986382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642938"/>
            <a:ext cx="1428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85185E-6 C -0.06233 0.00185 -0.12448 0.0037 -0.12101 0.00717 C -0.11753 0.01065 -0.00417 0.01875 0.02118 0.02106 " pathEditMode="relative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-0.0592 0.00926 -0.1184 0.01875 -0.11059 0.02454 C -0.10278 0.03033 0.02205 0.03195 0.04739 0.03496 " pathEditMode="relative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C 0.0783 0.0081 0.1566 0.01643 0.15 0.02106 C 0.1434 0.02569 -0.00781 0.02685 -0.03941 0.02801 " pathEditMode="relative" ptsTypes="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C 0.06754 0.00231 0.13507 0.00486 0.12622 0.01065 C 0.11737 0.01643 -0.02274 0.03102 -0.0526 0.03518 " pathEditMode="relative" ptsTypes="a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C -0.08681 0.01365 -0.17361 0.02754 -0.16841 0.03865 C -0.1632 0.04976 -0.00174 0.06203 0.03159 0.06666 " pathEditMode="relative" ptsTypes="a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18519E-6 C -0.08732 0.00763 -0.17447 0.01527 -0.16579 0.02824 C -0.15711 0.0412 0.01615 0.07199 0.05261 0.07731 " pathEditMode="relative" ptsTypes="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0.09931 0.00416 0.19879 0.00856 0.18959 0.01389 C 0.18039 0.01921 -0.01441 0.02847 -0.0552 0.03148 " pathEditMode="relative" ptsTypes="a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C 0.10764 0.00255 0.21528 0.0051 0.20521 0.01042 C 0.19514 0.01574 -0.01632 0.02801 -0.06059 0.03148 " pathEditMode="relative" ptsTypes="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C -0.09271 -3.33333E-6 -0.18542 -3.33333E-6 -0.17622 0.01042 C -0.16701 0.02084 0.01771 0.05556 0.05538 0.0632 " pathEditMode="relative" ptsTypes="a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C -0.08316 0.00602 -0.16615 0.01204 -0.15782 0.01736 C -0.14948 0.02269 0.0158 0.02848 0.05 0.03148 " pathEditMode="relative" ptsTypes="a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67362E-19 C 0.13142 -0.00255 0.26284 -0.00509 0.25798 0.0037 C 0.25312 0.0125 0.01875 0.04468 -0.029 0.05278 " pathEditMode="relative" ptsTypes="a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C 0.1125 -0.00417 0.225 -0.00811 0.2158 0.00347 C 0.2066 0.01504 -0.00833 0.06088 -0.05521 0.07013 " pathEditMode="relative" ptsTypes="a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humor02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1000125"/>
            <a:ext cx="50720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" descr="humor02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000125"/>
            <a:ext cx="45005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28794" y="4714884"/>
            <a:ext cx="5103833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Прыжки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1-2  - на правой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ноге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 – 4  - на левой ноге!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286375" y="3500438"/>
            <a:ext cx="2571750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0188" y="3500438"/>
            <a:ext cx="2571750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 descr="mhtml:file://C:\Documents%20and%20Settings\Администратор\Рабочий%20стол\Мои%20рисунки\рисунки%20и%20анимашки\анимация%202\Анимашки%20кошки,%20кошечки,%20коты%20и%20котята.mht!http://briticat.ru/smail/cats/cat1-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500063"/>
            <a:ext cx="28575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html:file://C:\Documents%20and%20Settings\Администратор\Рабочий%20стол\Мои%20рисунки\рисунки%20и%20анимашки\анимация%202\Анимашки%20кошки,%20кошечки,%20коты%20и%20котята.mht!http://briticat.ru/smail/cats/cat1-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500063"/>
            <a:ext cx="28575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85852" y="4572008"/>
            <a:ext cx="671299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Приседаем и встаем!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Никогда не устаём!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2571750" y="3286125"/>
            <a:ext cx="4214813" cy="15716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4786322"/>
            <a:ext cx="52910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Танцуем парами</a:t>
            </a:r>
          </a:p>
        </p:txBody>
      </p:sp>
      <p:pic>
        <p:nvPicPr>
          <p:cNvPr id="7173" name="Picture 10" descr="D:\рисунки и анимашки\Анимация 6\dog19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1928813"/>
            <a:ext cx="27146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Мои рисунки\рисунки и анимашки\homeanim\BD13631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82575"/>
            <a:ext cx="23812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4000504"/>
            <a:ext cx="6212918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Шагаем друг за другом.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Вперед 4 шага,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Назад 4 шага!</a:t>
            </a:r>
          </a:p>
        </p:txBody>
      </p:sp>
      <p:pic>
        <p:nvPicPr>
          <p:cNvPr id="8" name="Picture 2" descr="C:\Documents and Settings\Администратор\Рабочий стол\Мои рисунки\рисунки и анимашки\homeanim\BD13631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282575"/>
            <a:ext cx="23812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Администратор\Рабочий стол\Мои рисунки\рисунки и анимашки\homeanim\BD13631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282575"/>
            <a:ext cx="238125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3786190"/>
            <a:ext cx="56947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Ребята, </a:t>
            </a:r>
          </a:p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давайте</a:t>
            </a:r>
          </a:p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Жить дружно!</a:t>
            </a:r>
          </a:p>
        </p:txBody>
      </p:sp>
      <p:pic>
        <p:nvPicPr>
          <p:cNvPr id="7" name="Picture 2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3643313"/>
            <a:ext cx="16462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81553E-6 L -0.25 -2.8155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Обсуждение проблемного задания </a:t>
            </a:r>
          </a:p>
          <a:p>
            <a:pPr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 можно управлять и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побеждать зло?»</a:t>
            </a:r>
            <a:endParaRPr lang="ru-RU" sz="5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Мини проект.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1 гр.                         2 гр.                            3 гр.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Любовь                  улыбка               послушание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Зло                         взаимопомощь    добро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Уважение             щедрость              милосердие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Ласка                   зависть                 прилежание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Гнев                    трудолюбие           благодарность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Терпение            честность              добродетель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Сострадание      тактичность       гордыня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Забота                 гордыня                   любовь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Радость             спокойствие                зло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«Щит добра»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любовь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улыбка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послушание</a:t>
                      </a:r>
                      <a:endParaRPr lang="ru-RU" sz="2800" dirty="0"/>
                    </a:p>
                  </a:txBody>
                  <a:tcPr/>
                </a:tc>
              </a:tr>
              <a:tr h="5962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Уважение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взаимопомощь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добро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ласка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щедрость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милосердие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терпение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трудолюбие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прилежание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сострадание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честность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благодарность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забота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тактичность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добродетель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радость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спокойствие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любовь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7" name="Picture 3" descr="C:\Users\АЛЕКСЕЙ И НАТАЛЬЯ\Desktop\картинки добро\0024-024-Dobro-i-zlo-konspekt-uro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no Pro Smbd Caption" pitchFamily="18" charset="0"/>
              </a:rPr>
              <a:t>					</a:t>
            </a:r>
            <a:r>
              <a:rPr lang="ru-RU" dirty="0" smtClean="0">
                <a:solidFill>
                  <a:srgbClr val="C00000"/>
                </a:solidFill>
                <a:latin typeface="Arno Pro Smbd Caption" pitchFamily="18" charset="0"/>
              </a:rPr>
              <a:t>Тема урока:</a:t>
            </a:r>
            <a:endParaRPr lang="ru-RU" dirty="0">
              <a:solidFill>
                <a:srgbClr val="C00000"/>
              </a:solidFill>
              <a:latin typeface="Arno Pro Smbd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7200" b="1" dirty="0"/>
          </a:p>
        </p:txBody>
      </p:sp>
      <p:pic>
        <p:nvPicPr>
          <p:cNvPr id="5" name="i-main-pic" descr="Картинка 27 из 1572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8501122" cy="522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Рефлексия.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чувства вы испытали на уроке? Раскрасьте лепесток в тот цвет, который соответствует вашему настроению.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Творческое домашнее задание.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  По выбору:</a:t>
            </a:r>
          </a:p>
          <a:p>
            <a:r>
              <a:rPr lang="ru-RU" dirty="0" smtClean="0"/>
              <a:t>- закончить задания в тетради,</a:t>
            </a:r>
          </a:p>
          <a:p>
            <a:r>
              <a:rPr lang="ru-RU" dirty="0" smtClean="0"/>
              <a:t>- сочинить сказку о доброте,</a:t>
            </a:r>
          </a:p>
          <a:p>
            <a:r>
              <a:rPr lang="ru-RU" dirty="0" smtClean="0"/>
              <a:t>- рассказать (нарисовать)о своём  добром поступке .  Рассказать кому он принёс пользу?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7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inus - Dorogoyu dob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500098" y="40005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>
            <a:noAutofit/>
          </a:bodyPr>
          <a:lstStyle/>
          <a:p>
            <a:r>
              <a:rPr lang="ru-RU" sz="4800" dirty="0" smtClean="0"/>
              <a:t>Что это?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	</a:t>
            </a:r>
            <a:r>
              <a:rPr lang="ru-RU" sz="8800" b="1" dirty="0" smtClean="0">
                <a:solidFill>
                  <a:srgbClr val="7030A0"/>
                </a:solidFill>
              </a:rPr>
              <a:t>ДОБРО </a:t>
            </a:r>
            <a:r>
              <a:rPr lang="ru-RU" sz="8800" b="1" dirty="0" smtClean="0"/>
              <a:t> </a:t>
            </a:r>
            <a:r>
              <a:rPr lang="ru-RU" sz="8800" b="1" dirty="0" smtClean="0">
                <a:solidFill>
                  <a:srgbClr val="FF0000"/>
                </a:solidFill>
              </a:rPr>
              <a:t>? </a:t>
            </a:r>
            <a:r>
              <a:rPr lang="ru-RU" sz="8800" b="1" dirty="0" smtClean="0"/>
              <a:t>   </a:t>
            </a:r>
            <a:r>
              <a:rPr lang="ru-RU" sz="8800" b="1" dirty="0" smtClean="0">
                <a:solidFill>
                  <a:srgbClr val="7030A0"/>
                </a:solidFill>
              </a:rPr>
              <a:t>ЗЛО</a:t>
            </a:r>
            <a:endParaRPr lang="ru-RU" sz="8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15998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24"/>
            <a:ext cx="4643438" cy="4356924"/>
          </a:xfrm>
          <a:prstGeom prst="rect">
            <a:avLst/>
          </a:prstGeom>
        </p:spPr>
      </p:pic>
      <p:pic>
        <p:nvPicPr>
          <p:cNvPr id="9" name="Рисунок 8" descr="4ef026198bd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71809"/>
            <a:ext cx="4857752" cy="3619525"/>
          </a:xfrm>
          <a:prstGeom prst="rect">
            <a:avLst/>
          </a:prstGeom>
        </p:spPr>
      </p:pic>
      <p:pic>
        <p:nvPicPr>
          <p:cNvPr id="1027" name="Picture 3" descr="C:\Documents and Settings\Admin\Рабочий стол\0_49cb0_2d11c95c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357718" cy="3571876"/>
          </a:xfrm>
          <a:prstGeom prst="rect">
            <a:avLst/>
          </a:prstGeom>
          <a:noFill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573463"/>
            <a:ext cx="4068793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492500" y="2565400"/>
            <a:ext cx="2519363" cy="17272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6" name="WordArt 8"/>
          <p:cNvSpPr>
            <a:spLocks noChangeArrowheads="1" noChangeShapeType="1" noTextEdit="1"/>
          </p:cNvSpPr>
          <p:nvPr/>
        </p:nvSpPr>
        <p:spPr bwMode="auto">
          <a:xfrm>
            <a:off x="3757613" y="3170238"/>
            <a:ext cx="1966912" cy="5238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latin typeface="Impact"/>
              </a:rPr>
              <a:t>ДОБРО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500438"/>
            <a:ext cx="2436813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88913"/>
            <a:ext cx="31115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285729"/>
            <a:ext cx="4032250" cy="280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4149725"/>
            <a:ext cx="331311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3492500" y="2565400"/>
            <a:ext cx="2519363" cy="17272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9880" name="WordArt 8"/>
          <p:cNvSpPr>
            <a:spLocks noChangeArrowheads="1" noChangeShapeType="1" noTextEdit="1"/>
          </p:cNvSpPr>
          <p:nvPr/>
        </p:nvSpPr>
        <p:spPr bwMode="auto">
          <a:xfrm>
            <a:off x="3779838" y="3068638"/>
            <a:ext cx="1871662" cy="593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ЗЛО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38" y="214313"/>
            <a:ext cx="7786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Calibri" pitchFamily="34" charset="0"/>
              </a:rPr>
              <a:t>ПОСЛОВИЦЫ   О   ДОБРЕ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28688" y="2500313"/>
            <a:ext cx="7358062" cy="83026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alibri" pitchFamily="34" charset="0"/>
              </a:rPr>
              <a:t>Добрым путем Бог правит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57290" y="2428868"/>
            <a:ext cx="6072188" cy="144621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Calibri" pitchFamily="34" charset="0"/>
              </a:rPr>
              <a:t>За Христом пойдешь, добрый путь найдешь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4414" y="2214554"/>
            <a:ext cx="6215062" cy="144621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</a:rPr>
              <a:t>Что худо, того бегай, что добро, тому следуй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2976" y="2500306"/>
            <a:ext cx="6357938" cy="144621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Calibri" pitchFamily="34" charset="0"/>
              </a:rPr>
              <a:t>Учись доброму, так худое на ум не пойдет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71538" y="2500306"/>
            <a:ext cx="7786688" cy="76993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</a:rPr>
              <a:t>Добро творить - себя веселить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85852" y="2071678"/>
            <a:ext cx="6929437" cy="212407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Calibri" pitchFamily="34" charset="0"/>
              </a:rPr>
              <a:t>Хорошо тому, кто добро делает; еще лучше тому, кто добро помнит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Arno Pro Smbd SmText" pitchFamily="18" charset="0"/>
              </a:rPr>
              <a:t>Собери пословицу</a:t>
            </a:r>
            <a:endParaRPr lang="ru-RU" sz="6000" dirty="0">
              <a:solidFill>
                <a:srgbClr val="C00000"/>
              </a:solidFill>
              <a:latin typeface="Arno Pro Smbd SmText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571744"/>
            <a:ext cx="1643074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Добрый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2000240"/>
            <a:ext cx="1214446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свету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143512"/>
            <a:ext cx="1571636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3857628"/>
            <a:ext cx="1714512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придёт,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5429264"/>
            <a:ext cx="2071702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принесет.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768" y="2214554"/>
            <a:ext cx="142876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словно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07083 0.06297 " pathEditMode="relative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23629 -0.3046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06302 -0.1261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51719 0.2395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05833 0.2812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85185E-6 L 0.06303 -0.21018 " pathEditMode="relative" ptsTypes="AA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inion Pro Cond" pitchFamily="18" charset="0"/>
              </a:rPr>
              <a:t>ФИЗМИНУТКА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inion Pro Cond" pitchFamily="18" charset="0"/>
            </a:endParaRPr>
          </a:p>
        </p:txBody>
      </p:sp>
      <p:pic>
        <p:nvPicPr>
          <p:cNvPr id="5" name="физмин к уроку_(mp3cut.net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857488" y="3786190"/>
            <a:ext cx="304800" cy="304800"/>
          </a:xfrm>
          <a:prstGeom prst="rect">
            <a:avLst/>
          </a:prstGeom>
        </p:spPr>
      </p:pic>
      <p:pic>
        <p:nvPicPr>
          <p:cNvPr id="6" name="Picture 5" descr="193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28"/>
            <a:ext cx="992188" cy="1085850"/>
          </a:xfrm>
          <a:prstGeom prst="rect">
            <a:avLst/>
          </a:prstGeom>
          <a:noFill/>
        </p:spPr>
      </p:pic>
      <p:pic>
        <p:nvPicPr>
          <p:cNvPr id="8" name="Picture 5" descr="193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285728"/>
            <a:ext cx="992188" cy="1085850"/>
          </a:xfrm>
          <a:prstGeom prst="rect">
            <a:avLst/>
          </a:prstGeom>
          <a:noFill/>
        </p:spPr>
      </p:pic>
      <p:pic>
        <p:nvPicPr>
          <p:cNvPr id="9" name="Picture 13" descr="frog5-1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15200" y="4071942"/>
            <a:ext cx="1828800" cy="2390775"/>
          </a:xfrm>
          <a:prstGeom prst="rect">
            <a:avLst/>
          </a:prstGeom>
          <a:noFill/>
        </p:spPr>
      </p:pic>
      <p:pic>
        <p:nvPicPr>
          <p:cNvPr id="10" name="Picture 12" descr="frog5-1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43380"/>
            <a:ext cx="1905000" cy="2390775"/>
          </a:xfrm>
          <a:prstGeom prst="rect">
            <a:avLst/>
          </a:prstGeom>
          <a:noFill/>
        </p:spPr>
      </p:pic>
      <p:pic>
        <p:nvPicPr>
          <p:cNvPr id="11" name="Picture 6" descr="06d4c345741aa6b2c21a29af223836b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786058"/>
            <a:ext cx="720725" cy="685800"/>
          </a:xfrm>
          <a:prstGeom prst="rect">
            <a:avLst/>
          </a:prstGeom>
          <a:noFill/>
        </p:spPr>
      </p:pic>
      <p:pic>
        <p:nvPicPr>
          <p:cNvPr id="12" name="Picture 6" descr="06d4c345741aa6b2c21a29af223836b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786058"/>
            <a:ext cx="720725" cy="685800"/>
          </a:xfrm>
          <a:prstGeom prst="rect">
            <a:avLst/>
          </a:prstGeom>
          <a:noFill/>
        </p:spPr>
      </p:pic>
      <p:pic>
        <p:nvPicPr>
          <p:cNvPr id="13" name="Picture 6" descr="06d4c345741aa6b2c21a29af223836b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786058"/>
            <a:ext cx="720725" cy="685800"/>
          </a:xfrm>
          <a:prstGeom prst="rect">
            <a:avLst/>
          </a:prstGeom>
          <a:noFill/>
        </p:spPr>
      </p:pic>
      <p:pic>
        <p:nvPicPr>
          <p:cNvPr id="14" name="Picture 6" descr="06d4c345741aa6b2c21a29af223836b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786058"/>
            <a:ext cx="720725" cy="685800"/>
          </a:xfrm>
          <a:prstGeom prst="rect">
            <a:avLst/>
          </a:prstGeom>
          <a:noFill/>
        </p:spPr>
      </p:pic>
      <p:pic>
        <p:nvPicPr>
          <p:cNvPr id="15" name="Picture 6" descr="06d4c345741aa6b2c21a29af223836b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786058"/>
            <a:ext cx="720725" cy="685800"/>
          </a:xfrm>
          <a:prstGeom prst="rect">
            <a:avLst/>
          </a:prstGeom>
          <a:noFill/>
        </p:spPr>
      </p:pic>
      <p:pic>
        <p:nvPicPr>
          <p:cNvPr id="16" name="Picture 6" descr="06d4c345741aa6b2c21a29af223836b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500438"/>
            <a:ext cx="720725" cy="685800"/>
          </a:xfrm>
          <a:prstGeom prst="rect">
            <a:avLst/>
          </a:prstGeom>
          <a:noFill/>
        </p:spPr>
      </p:pic>
      <p:pic>
        <p:nvPicPr>
          <p:cNvPr id="17" name="Picture 6" descr="06d4c345741aa6b2c21a29af223836b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500438"/>
            <a:ext cx="720725" cy="685800"/>
          </a:xfrm>
          <a:prstGeom prst="rect">
            <a:avLst/>
          </a:prstGeom>
          <a:noFill/>
        </p:spPr>
      </p:pic>
      <p:pic>
        <p:nvPicPr>
          <p:cNvPr id="18" name="Picture 6" descr="06d4c345741aa6b2c21a29af223836b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571876"/>
            <a:ext cx="720725" cy="685800"/>
          </a:xfrm>
          <a:prstGeom prst="rect">
            <a:avLst/>
          </a:prstGeom>
          <a:noFill/>
        </p:spPr>
      </p:pic>
      <p:pic>
        <p:nvPicPr>
          <p:cNvPr id="19" name="Picture 6" descr="06d4c345741aa6b2c21a29af223836b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571876"/>
            <a:ext cx="720725" cy="685800"/>
          </a:xfrm>
          <a:prstGeom prst="rect">
            <a:avLst/>
          </a:prstGeom>
          <a:noFill/>
        </p:spPr>
      </p:pic>
      <p:pic>
        <p:nvPicPr>
          <p:cNvPr id="20" name="Picture 8" descr="e0e57f04475c20a1d1d7310e981a987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000496" y="5000636"/>
            <a:ext cx="17272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286000" y="4000500"/>
            <a:ext cx="5000625" cy="1714500"/>
          </a:xfrm>
          <a:prstGeom prst="cloudCallout">
            <a:avLst>
              <a:gd name="adj1" fmla="val -9731"/>
              <a:gd name="adj2" fmla="val 14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" name="Рисунок 4" descr="4400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0"/>
            <a:ext cx="29289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butterfly1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51927">
            <a:off x="285750" y="357188"/>
            <a:ext cx="1323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butterfly1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724952">
            <a:off x="7215188" y="500063"/>
            <a:ext cx="1323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butterfly0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88289">
            <a:off x="1274763" y="2828925"/>
            <a:ext cx="107156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butterfly07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745703">
            <a:off x="6771482" y="2761456"/>
            <a:ext cx="107156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00232" y="285728"/>
            <a:ext cx="49973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Дорога добра</a:t>
            </a:r>
          </a:p>
        </p:txBody>
      </p:sp>
    </p:spTree>
  </p:cSld>
  <p:clrMapOvr>
    <a:masterClrMapping/>
  </p:clrMapOvr>
  <p:transition advClick="0" advTm="5000">
    <p:sndAc>
      <p:stSnd>
        <p:snd r:embed="rId2" name="032 Dorogoyu Dob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67645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67645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292</Words>
  <Application>Microsoft Office PowerPoint</Application>
  <PresentationFormat>Экран (4:3)</PresentationFormat>
  <Paragraphs>97</Paragraphs>
  <Slides>22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Тема урока «Добро и зло» модуль «Светская этика» курса «ОРКСЭ»</vt:lpstr>
      <vt:lpstr>     Тема урока:</vt:lpstr>
      <vt:lpstr>Что это?</vt:lpstr>
      <vt:lpstr>Слайд 4</vt:lpstr>
      <vt:lpstr>Слайд 5</vt:lpstr>
      <vt:lpstr>Слайд 6</vt:lpstr>
      <vt:lpstr>Собери пословицу</vt:lpstr>
      <vt:lpstr>ФИЗМИНУТКА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Мини проект.</vt:lpstr>
      <vt:lpstr>«Щит добра»</vt:lpstr>
      <vt:lpstr>Слайд 19</vt:lpstr>
      <vt:lpstr>Рефлексия.</vt:lpstr>
      <vt:lpstr>Творческое домашнее задание.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181</cp:revision>
  <dcterms:created xsi:type="dcterms:W3CDTF">2011-11-13T13:33:15Z</dcterms:created>
  <dcterms:modified xsi:type="dcterms:W3CDTF">2013-01-10T20:09:38Z</dcterms:modified>
</cp:coreProperties>
</file>