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80" r:id="rId2"/>
    <p:sldMasterId id="2147483793" r:id="rId3"/>
    <p:sldMasterId id="2147483817" r:id="rId4"/>
  </p:sldMasterIdLst>
  <p:sldIdLst>
    <p:sldId id="266" r:id="rId5"/>
    <p:sldId id="265" r:id="rId6"/>
    <p:sldId id="267" r:id="rId7"/>
    <p:sldId id="268" r:id="rId8"/>
    <p:sldId id="281" r:id="rId9"/>
    <p:sldId id="280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>
      <p:cViewPr varScale="1">
        <p:scale>
          <a:sx n="64" d="100"/>
          <a:sy n="64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30.03.2016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0039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30.03.2016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4058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30.03.2016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1213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30.03.2016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1985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30.03.2016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61115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30.03.2016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5530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30.03.2016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512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30.03.2016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8997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30.03.2016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5883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30.03.2016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675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30.03.2016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0201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250031" y="312539"/>
            <a:ext cx="4089797" cy="1437680"/>
          </a:xfrm>
          <a:prstGeom prst="rect">
            <a:avLst/>
          </a:prstGeom>
        </p:spPr>
        <p:txBody>
          <a:bodyPr lIns="64291" tIns="32146" rIns="64291" bIns="32146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500" spc="-90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250031" y="2098477"/>
            <a:ext cx="4089797" cy="4446984"/>
          </a:xfrm>
          <a:prstGeom prst="rect">
            <a:avLst/>
          </a:prstGeom>
        </p:spPr>
        <p:txBody>
          <a:bodyPr lIns="64291" tIns="32146" rIns="64291" bIns="32146"/>
          <a:lstStyle>
            <a:lvl1pPr marL="267881" indent="-267881">
              <a:spcBef>
                <a:spcPts val="2672"/>
              </a:spcBef>
              <a:defRPr sz="2100"/>
            </a:lvl1pPr>
            <a:lvl2pPr marL="535762" indent="-267881">
              <a:spcBef>
                <a:spcPts val="2672"/>
              </a:spcBef>
              <a:defRPr sz="2100"/>
            </a:lvl2pPr>
            <a:lvl3pPr marL="803643" indent="-267881">
              <a:spcBef>
                <a:spcPts val="2672"/>
              </a:spcBef>
              <a:defRPr sz="2100"/>
            </a:lvl3pPr>
            <a:lvl4pPr marL="1071524" indent="-267881">
              <a:spcBef>
                <a:spcPts val="2672"/>
              </a:spcBef>
              <a:defRPr sz="2100"/>
            </a:lvl4pPr>
            <a:lvl5pPr marL="1339406" indent="-267881">
              <a:spcBef>
                <a:spcPts val="2672"/>
              </a:spcBef>
              <a:defRPr sz="2100"/>
            </a:lvl5pPr>
          </a:lstStyle>
          <a:p>
            <a:pPr lvl="0">
              <a:defRPr sz="1800"/>
            </a:pPr>
            <a:r>
              <a:rPr sz="2100"/>
              <a:t>Body Level One</a:t>
            </a:r>
          </a:p>
          <a:p>
            <a:pPr lvl="1">
              <a:defRPr sz="1800"/>
            </a:pPr>
            <a:r>
              <a:rPr sz="2100"/>
              <a:t>Body Level Two</a:t>
            </a:r>
          </a:p>
          <a:p>
            <a:pPr lvl="2">
              <a:defRPr sz="1800"/>
            </a:pPr>
            <a:r>
              <a:rPr sz="2100"/>
              <a:t>Body Level Three</a:t>
            </a:r>
          </a:p>
          <a:p>
            <a:pPr lvl="3">
              <a:defRPr sz="1800"/>
            </a:pPr>
            <a:r>
              <a:rPr sz="2100"/>
              <a:t>Body Level Four</a:t>
            </a:r>
          </a:p>
          <a:p>
            <a:pPr lvl="4">
              <a:defRPr sz="1800"/>
            </a:pPr>
            <a:r>
              <a:rPr sz="2100"/>
              <a:t>Body Level Five</a:t>
            </a:r>
          </a:p>
        </p:txBody>
      </p:sp>
    </p:spTree>
    <p:extLst>
      <p:ext uri="{BB962C8B-B14F-4D97-AF65-F5344CB8AC3E}">
        <p14:creationId xmlns="" xmlns:p14="http://schemas.microsoft.com/office/powerpoint/2010/main" val="374275752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30.03.2016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9185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30.03.2016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1084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30.03.2016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00194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30.03.2016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5589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30.03.2016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27310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30.03.2016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25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30.03.2016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49743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30.03.2016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72580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30.03.2016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7113676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30.03.2016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27142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30.03.2016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11510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30.03.2016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2648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30.03.2016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70288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FFF39D"/>
                </a:solidFill>
              </a:rPr>
              <a:pPr/>
              <a:t>30.03.2016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FFF39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7690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30.03.2016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9627582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30.03.2016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855074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30.03.2016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96010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30.03.2016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2944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30.03.2016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9755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30.03.2016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95460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30.03.2016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82087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30.03.2016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22182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64291" tIns="32146" rIns="64291" bIns="32146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500" spc="-90">
                <a:solidFill>
                  <a:srgbClr val="314864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="" xmlns:p14="http://schemas.microsoft.com/office/powerpoint/2010/main" val="493955150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64291" tIns="32146" rIns="64291" bIns="32146"/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500" spc="-90">
                <a:solidFill>
                  <a:srgbClr val="314864"/>
                </a:solidFill>
              </a:rPr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64291" tIns="32146" rIns="64291" bIns="32146"/>
          <a:lstStyle/>
          <a:p>
            <a:pPr lvl="0">
              <a:defRPr sz="1800"/>
            </a:pPr>
            <a:r>
              <a:rPr sz="2700"/>
              <a:t>Body Level One</a:t>
            </a:r>
          </a:p>
          <a:p>
            <a:pPr lvl="1">
              <a:defRPr sz="1800"/>
            </a:pPr>
            <a:r>
              <a:rPr sz="2700"/>
              <a:t>Body Level Two</a:t>
            </a:r>
          </a:p>
          <a:p>
            <a:pPr lvl="2">
              <a:defRPr sz="1800"/>
            </a:pPr>
            <a:r>
              <a:rPr sz="2700"/>
              <a:t>Body Level Three</a:t>
            </a:r>
          </a:p>
          <a:p>
            <a:pPr lvl="3">
              <a:defRPr sz="1800"/>
            </a:pPr>
            <a:r>
              <a:rPr sz="2700"/>
              <a:t>Body Level Four</a:t>
            </a:r>
          </a:p>
          <a:p>
            <a:pPr lvl="4">
              <a:defRPr sz="1800"/>
            </a:pPr>
            <a:r>
              <a:rPr sz="2700"/>
              <a:t>Body Level Five</a:t>
            </a:r>
          </a:p>
        </p:txBody>
      </p:sp>
    </p:spTree>
    <p:extLst>
      <p:ext uri="{BB962C8B-B14F-4D97-AF65-F5344CB8AC3E}">
        <p14:creationId xmlns="" xmlns:p14="http://schemas.microsoft.com/office/powerpoint/2010/main" val="83699606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30.03.2016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359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30.03.2016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111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575F6D"/>
                </a:solidFill>
              </a:rPr>
              <a:pPr/>
              <a:t>30.03.2016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873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type="subTitle" idx="1"/>
          </p:nvPr>
        </p:nvSpPr>
        <p:spPr>
          <a:xfrm>
            <a:off x="539552" y="404664"/>
            <a:ext cx="8424936" cy="630932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5800" dirty="0" smtClean="0"/>
              <a:t>Обобщение </a:t>
            </a:r>
            <a:r>
              <a:rPr lang="ru-RU" sz="5800" dirty="0"/>
              <a:t>педагогического </a:t>
            </a:r>
            <a:r>
              <a:rPr lang="ru-RU" sz="5800" dirty="0" smtClean="0"/>
              <a:t>опыта</a:t>
            </a:r>
          </a:p>
          <a:p>
            <a:pPr algn="ctr"/>
            <a:r>
              <a:rPr lang="ru-RU" sz="5800" dirty="0" smtClean="0"/>
              <a:t> </a:t>
            </a:r>
            <a:endParaRPr lang="ru-RU" sz="5800" dirty="0"/>
          </a:p>
          <a:p>
            <a:pPr marL="0" indent="0" algn="ctr">
              <a:buNone/>
            </a:pPr>
            <a:r>
              <a:rPr lang="ru-RU" sz="5800" b="1" dirty="0" smtClean="0"/>
              <a:t>«</a:t>
            </a:r>
            <a:r>
              <a:rPr lang="ru-RU" sz="5800" b="1" dirty="0"/>
              <a:t>Применение игровых</a:t>
            </a:r>
            <a:r>
              <a:rPr lang="ru-RU" sz="5800" dirty="0"/>
              <a:t> </a:t>
            </a:r>
            <a:r>
              <a:rPr lang="ru-RU" sz="5800" b="1" dirty="0" smtClean="0"/>
              <a:t>технологий</a:t>
            </a:r>
          </a:p>
          <a:p>
            <a:pPr marL="0" indent="0" algn="ctr">
              <a:buNone/>
            </a:pPr>
            <a:r>
              <a:rPr lang="ru-RU" sz="5800" b="1" dirty="0" smtClean="0"/>
              <a:t> </a:t>
            </a:r>
            <a:r>
              <a:rPr lang="ru-RU" sz="5800" b="1" dirty="0"/>
              <a:t>на уроках английского языка»</a:t>
            </a:r>
            <a:r>
              <a:rPr lang="ru-RU" sz="5800" dirty="0"/>
              <a:t/>
            </a:r>
            <a:br>
              <a:rPr lang="ru-RU" sz="5800" dirty="0"/>
            </a:br>
            <a:endParaRPr lang="ru-RU" sz="5800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sz="3400" b="1" dirty="0" smtClean="0"/>
              <a:t> </a:t>
            </a:r>
            <a:r>
              <a:rPr lang="ru-RU" sz="3400" b="1" dirty="0"/>
              <a:t>Автор: Коваленко Оксана Валерьевна</a:t>
            </a:r>
            <a:br>
              <a:rPr lang="ru-RU" sz="3400" b="1" dirty="0"/>
            </a:br>
            <a:r>
              <a:rPr lang="ru-RU" sz="3400" b="1" dirty="0"/>
              <a:t/>
            </a:r>
            <a:br>
              <a:rPr lang="ru-RU" sz="3400" b="1" dirty="0"/>
            </a:br>
            <a:r>
              <a:rPr lang="ru-RU" sz="3400" b="1" dirty="0"/>
              <a:t>учитель английского языка</a:t>
            </a:r>
            <a:br>
              <a:rPr lang="ru-RU" sz="3400" b="1" dirty="0"/>
            </a:br>
            <a:r>
              <a:rPr lang="ru-RU" sz="3400" b="1" dirty="0"/>
              <a:t/>
            </a:r>
            <a:br>
              <a:rPr lang="ru-RU" sz="3400" b="1" dirty="0"/>
            </a:br>
            <a:r>
              <a:rPr lang="ru-RU" sz="3400" b="1" dirty="0"/>
              <a:t>МБОУ СОШ№5</a:t>
            </a:r>
          </a:p>
          <a:p>
            <a:pPr marL="0" indent="0" algn="r">
              <a:buNone/>
            </a:pPr>
            <a:r>
              <a:rPr lang="ru-RU" sz="3400" b="1" dirty="0"/>
              <a:t>п. Ахтырский</a:t>
            </a:r>
            <a:br>
              <a:rPr lang="ru-RU" sz="3400" b="1" dirty="0"/>
            </a:br>
            <a:endParaRPr lang="ru-RU" sz="3400" b="1" dirty="0"/>
          </a:p>
        </p:txBody>
      </p:sp>
    </p:spTree>
    <p:extLst>
      <p:ext uri="{BB962C8B-B14F-4D97-AF65-F5344CB8AC3E}">
        <p14:creationId xmlns="" xmlns:p14="http://schemas.microsoft.com/office/powerpoint/2010/main" val="98546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0648"/>
            <a:ext cx="8121224" cy="604867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600" b="1" i="1" dirty="0">
                <a:solidFill>
                  <a:schemeClr val="accent1">
                    <a:lumMod val="50000"/>
                  </a:schemeClr>
                </a:solidFill>
              </a:rPr>
              <a:t>Методологической основой для применения игровых технологий на уроках английского языка послужили основные положения работ отечественных ученых в области</a:t>
            </a:r>
            <a:r>
              <a:rPr lang="ru-RU" sz="2600" b="1" i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endParaRPr lang="ru-RU" sz="2600" dirty="0"/>
          </a:p>
          <a:p>
            <a:r>
              <a:rPr lang="ru-RU" sz="2600" dirty="0"/>
              <a:t>- психологии (Д.Б. </a:t>
            </a:r>
            <a:r>
              <a:rPr lang="ru-RU" sz="2600" dirty="0" err="1"/>
              <a:t>Эльконина</a:t>
            </a:r>
            <a:r>
              <a:rPr lang="ru-RU" sz="2600" dirty="0"/>
              <a:t>, В.С. Мухиной);</a:t>
            </a:r>
          </a:p>
          <a:p>
            <a:r>
              <a:rPr lang="ru-RU" sz="2600" dirty="0"/>
              <a:t>- психолингвистики (Л.С. Выготского, П.Я. Гальперина, </a:t>
            </a:r>
            <a:r>
              <a:rPr lang="ru-RU" sz="2600" dirty="0" err="1"/>
              <a:t>И.А.Зимней</a:t>
            </a:r>
            <a:r>
              <a:rPr lang="ru-RU" sz="2600" dirty="0"/>
              <a:t>);</a:t>
            </a:r>
          </a:p>
          <a:p>
            <a:r>
              <a:rPr lang="ru-RU" sz="2600" dirty="0"/>
              <a:t>- педагогики (лингводидактики (Н.Д. Гальсковой, А.А. </a:t>
            </a:r>
            <a:r>
              <a:rPr lang="ru-RU" sz="2600" dirty="0" err="1"/>
              <a:t>Деркача</a:t>
            </a:r>
            <a:r>
              <a:rPr lang="ru-RU" sz="2600" dirty="0"/>
              <a:t>); методики преподавания иностранного языка (И.Л. Бим, И.А. Зимней, А.Н, Утехиной, А.Н. Леонтьева).</a:t>
            </a:r>
          </a:p>
          <a:p>
            <a:pPr marL="0" indent="0">
              <a:buNone/>
            </a:pPr>
            <a:r>
              <a:rPr lang="ru-RU" sz="2600" b="1" dirty="0"/>
              <a:t>	</a:t>
            </a:r>
            <a:endParaRPr lang="ru-RU" sz="2600" dirty="0"/>
          </a:p>
          <a:p>
            <a:pPr marL="0" indent="0" algn="ctr">
              <a:buNone/>
            </a:pPr>
            <a:r>
              <a:rPr lang="ru-RU" sz="2600" b="1" dirty="0"/>
              <a:t>Методы деятельности:</a:t>
            </a:r>
          </a:p>
          <a:p>
            <a:pPr lvl="0" algn="ctr"/>
            <a:r>
              <a:rPr lang="ru-RU" sz="2600" dirty="0" err="1"/>
              <a:t>Ежеурочное</a:t>
            </a:r>
            <a:r>
              <a:rPr lang="ru-RU" sz="2600" dirty="0"/>
              <a:t> применение игрового материала.</a:t>
            </a:r>
          </a:p>
          <a:p>
            <a:pPr lvl="0" algn="ctr"/>
            <a:r>
              <a:rPr lang="ru-RU" sz="2600" dirty="0"/>
              <a:t>Контрольно-оценочная деятельность.</a:t>
            </a:r>
          </a:p>
          <a:p>
            <a:pPr lvl="0" algn="ctr"/>
            <a:r>
              <a:rPr lang="ru-RU" sz="2600" dirty="0"/>
              <a:t>Мониторинг качества знаний предмета.</a:t>
            </a:r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21011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692696"/>
            <a:ext cx="7833192" cy="507342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Актуальность применения игровых технологий </a:t>
            </a:r>
            <a:endParaRPr lang="en-US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3200" dirty="0" smtClean="0"/>
              <a:t>заключается в полном соответствии их социальному заказу общества по формированию всесторонне развитой личности</a:t>
            </a:r>
            <a:r>
              <a:rPr lang="en-US" sz="3200" dirty="0" smtClean="0"/>
              <a:t>, </a:t>
            </a:r>
            <a:r>
              <a:rPr lang="ru-RU" sz="3200" dirty="0"/>
              <a:t>учебная игровая деятельность как форма обучения в полной мере  помогает оптимизировать учебный </a:t>
            </a:r>
            <a:r>
              <a:rPr lang="ru-RU" sz="3200" dirty="0" smtClean="0"/>
              <a:t>процесс</a:t>
            </a:r>
            <a:r>
              <a:rPr lang="en-US" sz="3200" dirty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780712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476672"/>
            <a:ext cx="8712968" cy="669674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Научность педагогического опыта 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800" dirty="0" smtClean="0"/>
              <a:t>выражается </a:t>
            </a:r>
            <a:r>
              <a:rPr lang="ru-RU" sz="2800" dirty="0"/>
              <a:t>в анализе трудов Д.Б. </a:t>
            </a:r>
            <a:r>
              <a:rPr lang="ru-RU" sz="2800" dirty="0" err="1"/>
              <a:t>Эльконин</a:t>
            </a:r>
            <a:r>
              <a:rPr lang="ru-RU" sz="2800" dirty="0"/>
              <a:t>, </a:t>
            </a:r>
            <a:r>
              <a:rPr lang="ru-RU" sz="2800" dirty="0" err="1"/>
              <a:t>П.П.Блонский</a:t>
            </a:r>
            <a:r>
              <a:rPr lang="ru-RU" sz="2800" dirty="0"/>
              <a:t>, Л.С. Выготский, В.А. Петровский. </a:t>
            </a:r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r>
              <a:rPr lang="ru-RU" sz="2800" dirty="0" smtClean="0"/>
              <a:t>В </a:t>
            </a:r>
            <a:r>
              <a:rPr lang="ru-RU" sz="2800" dirty="0"/>
              <a:t>процессе применения игровых технологий на уроках английского языка подробно изучены проблемы стимулирования и мотивации к изучению с использованием занимательных материалов и игровых приемов обучения, которые широко представлены в научных исследованиях многих отечест­венных ученых (И.Л. Бим, </a:t>
            </a:r>
            <a:r>
              <a:rPr lang="ru-RU" sz="2800" dirty="0" err="1"/>
              <a:t>С.Т.Занько</a:t>
            </a:r>
            <a:r>
              <a:rPr lang="ru-RU" sz="2800" dirty="0"/>
              <a:t>, С.С. </a:t>
            </a:r>
            <a:r>
              <a:rPr lang="ru-RU" sz="2800" dirty="0" err="1"/>
              <a:t>Полат</a:t>
            </a:r>
            <a:r>
              <a:rPr lang="ru-RU" sz="2800" dirty="0"/>
              <a:t>, Е.И. Пассов, В. М. Филатов и др.). </a:t>
            </a:r>
          </a:p>
        </p:txBody>
      </p:sp>
    </p:spTree>
    <p:extLst>
      <p:ext uri="{BB962C8B-B14F-4D97-AF65-F5344CB8AC3E}">
        <p14:creationId xmlns="" xmlns:p14="http://schemas.microsoft.com/office/powerpoint/2010/main" val="1623496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06121600"/>
              </p:ext>
            </p:extLst>
          </p:nvPr>
        </p:nvGraphicFramePr>
        <p:xfrm>
          <a:off x="1719271" y="4077072"/>
          <a:ext cx="5921482" cy="2282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2842"/>
                <a:gridCol w="1162160"/>
                <a:gridCol w="1162160"/>
                <a:gridCol w="1162160"/>
                <a:gridCol w="116216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/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Учебный период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53340" marB="533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/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1 четверть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53340" marB="533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/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2 четверть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53340" marB="533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/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3 четверть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53340" marB="533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 четверть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53340" marB="5334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/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Качество знаний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53340" marB="533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/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65%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53340" marB="533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/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71%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53340" marB="533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/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73%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53340" marB="533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/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75%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53340" marB="5334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/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Успеваемость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53340" marB="533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/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100%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53340" marB="533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/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100%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53340" marB="533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/>
                      </a:r>
                      <a:br>
                        <a:rPr lang="ru-RU" sz="1400">
                          <a:effectLst/>
                        </a:rPr>
                      </a:br>
                      <a:r>
                        <a:rPr lang="ru-RU" sz="1400">
                          <a:effectLst/>
                        </a:rPr>
                        <a:t>100%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53340" marB="5334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/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100%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53340" marB="5334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55576" y="-312424"/>
            <a:ext cx="7632848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sng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Результативность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деятельности по формированию предметных знаний и компетенций характеризуется стабильностью учебных достижений учащихся по предмету, о чём свидетельствуют результаты таблицы.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en-US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Качество знаний по английскому языку в 5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8813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268760"/>
            <a:ext cx="7905201" cy="478539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dirty="0" smtClean="0"/>
              <a:t>заключается </a:t>
            </a:r>
            <a:r>
              <a:rPr lang="ru-RU" sz="2800" dirty="0"/>
              <a:t>в усовершенствовании отдельных сторон педагогического процесса, основанном </a:t>
            </a:r>
            <a:r>
              <a:rPr lang="ru-RU" sz="2800" dirty="0" smtClean="0"/>
              <a:t>на</a:t>
            </a:r>
          </a:p>
          <a:p>
            <a:pPr marL="0" indent="0" algn="ctr">
              <a:buNone/>
            </a:pPr>
            <a:r>
              <a:rPr lang="ru-RU" sz="2800" dirty="0" smtClean="0"/>
              <a:t> </a:t>
            </a:r>
            <a:r>
              <a:rPr lang="ru-RU" sz="2800" dirty="0"/>
              <a:t>системном использовании дидактической игры на разных этапах урока английского языка для развития познавательных интересов и творческих способностей учащихся</a:t>
            </a:r>
            <a:r>
              <a:rPr lang="ru-RU" sz="2800" dirty="0" smtClean="0"/>
              <a:t>.</a:t>
            </a:r>
          </a:p>
          <a:p>
            <a:pPr algn="ctr"/>
            <a:endParaRPr lang="en-US" sz="2800" dirty="0" smtClean="0"/>
          </a:p>
          <a:p>
            <a:pPr algn="ctr"/>
            <a:r>
              <a:rPr lang="ru-RU" sz="2800" b="1" dirty="0"/>
              <a:t> </a:t>
            </a:r>
            <a:r>
              <a:rPr lang="ru-RU" sz="2800" dirty="0"/>
              <a:t>Кроме того, </a:t>
            </a:r>
            <a:r>
              <a:rPr lang="ru-RU" sz="2800" dirty="0" smtClean="0"/>
              <a:t>создан</a:t>
            </a:r>
            <a:r>
              <a:rPr lang="en-US" sz="2800" dirty="0" smtClean="0"/>
              <a:t> </a:t>
            </a:r>
            <a:r>
              <a:rPr lang="ru-RU" sz="2800" dirty="0" smtClean="0"/>
              <a:t>проект каталога </a:t>
            </a:r>
            <a:r>
              <a:rPr lang="ru-RU" sz="2800" dirty="0"/>
              <a:t>игр, которые можно проводить на уроках. Мой опыт показывает, что в любую хорошо известную детям игру можно включить элементы обучения английскому языку, что делает эту игру необычной  и по-новому увлекательной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570156"/>
            <a:ext cx="7617169" cy="482580"/>
          </a:xfrm>
        </p:spPr>
        <p:txBody>
          <a:bodyPr/>
          <a:lstStyle/>
          <a:p>
            <a:r>
              <a:rPr lang="ru-RU" sz="3200" dirty="0"/>
              <a:t>Новизна опыта </a:t>
            </a:r>
          </a:p>
        </p:txBody>
      </p:sp>
    </p:spTree>
    <p:extLst>
      <p:ext uri="{BB962C8B-B14F-4D97-AF65-F5344CB8AC3E}">
        <p14:creationId xmlns="" xmlns:p14="http://schemas.microsoft.com/office/powerpoint/2010/main" val="1818916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sz="3200" dirty="0" smtClean="0"/>
              <a:t>Мой </a:t>
            </a:r>
            <a:r>
              <a:rPr lang="ru-RU" sz="3200" dirty="0"/>
              <a:t>опыт использования игровых технологий на уроках английского языка может широко применяться в любом образовательном учреждении, учителями различных предметов, а перечень игр подходит для  использования как на уроках иностранного языка, так и на любых других, а так же во внеурочной деятельности.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Технологичность представляемого педагогического опыта. </a:t>
            </a:r>
            <a:br>
              <a:rPr lang="ru-RU" sz="3600" dirty="0"/>
            </a:b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840159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Ксюша\Desktop\ау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9338">
            <a:off x="1488042" y="538296"/>
            <a:ext cx="4577755" cy="5813022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 rot="21272910">
            <a:off x="2195736" y="1889434"/>
            <a:ext cx="2808312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It</a:t>
            </a:r>
            <a:r>
              <a:rPr lang="ru-RU" sz="2400" b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’</a:t>
            </a:r>
            <a:r>
              <a:rPr lang="en-US" sz="2400" b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s time to play</a:t>
            </a:r>
            <a:r>
              <a:rPr lang="ru-RU" sz="2400" b="1" dirty="0" smtClean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!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D0D0D"/>
                </a:solidFill>
                <a:ea typeface="Calibri" pitchFamily="34" charset="0"/>
                <a:cs typeface="Times New Roman" pitchFamily="18" charset="0"/>
              </a:rPr>
              <a:t>Каталог педагогических игр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Рисунок 2" descr="Описание: http://wowstars.ru/wp-content/uploads/2015/02/kids-game-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2777">
            <a:off x="2701039" y="3300229"/>
            <a:ext cx="2281384" cy="1720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0082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7232799" cy="1204306"/>
          </a:xfrm>
        </p:spPr>
        <p:txBody>
          <a:bodyPr>
            <a:normAutofit fontScale="90000"/>
          </a:bodyPr>
          <a:lstStyle/>
          <a:p>
            <a:r>
              <a:rPr lang="ru-RU" sz="4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Игры на развитие мышления, умения классифицировать, </a:t>
            </a:r>
            <a:r>
              <a:rPr lang="ru-RU" sz="4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сопоставлять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194" name="Picture 2" descr="C:\Users\Ксюнити\Desktop\фото дети\IMG_20150318_121259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272125">
            <a:off x="6777038" y="1717675"/>
            <a:ext cx="2366962" cy="2876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8195" name="Picture 3" descr="C:\Users\Ксюнити\Desktop\фото дети\IMG_20150318_12225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71800" y="2780928"/>
            <a:ext cx="3577648" cy="3816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8196" name="Picture 4" descr="C:\Users\Ксюнити\Desktop\фото дети\IMG_20150318_1221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10966">
            <a:off x="-60072" y="2411346"/>
            <a:ext cx="3599289" cy="2511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3436642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764704"/>
            <a:ext cx="7467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>
                <a:solidFill>
                  <a:schemeClr val="bg2">
                    <a:lumMod val="10000"/>
                  </a:schemeClr>
                </a:solidFill>
              </a:rPr>
              <a:t>Игры на развитие звукового и буквенного анализа слов, фонематического слуха, умения концентрироваться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 descr="C:\Users\Ксюша\Desktop\игры\IMG_079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21417046">
            <a:off x="175168" y="1700808"/>
            <a:ext cx="5657630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43" name="Picture 3" descr="C:\Users\Ксюша\Desktop\игры\IMG_0668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190015">
            <a:off x="5441534" y="2084371"/>
            <a:ext cx="3581881" cy="4464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701602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i="1" dirty="0">
                <a:solidFill>
                  <a:srgbClr val="C00000"/>
                </a:solidFill>
              </a:rPr>
              <a:t>Игры на развитие памяти и внимания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43" name="Picture 3" descr="C:\Users\Ксюнити\Desktop\фото дети\Англ.яз\IMG_20150320_15303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 rot="21192848">
            <a:off x="283451" y="2396135"/>
            <a:ext cx="4423403" cy="324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39952" y="1156823"/>
            <a:ext cx="4078669" cy="24982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1"/>
          <a:stretch/>
        </p:blipFill>
        <p:spPr bwMode="auto">
          <a:xfrm rot="262237">
            <a:off x="5508104" y="4047523"/>
            <a:ext cx="2592288" cy="253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131843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92696"/>
            <a:ext cx="8316416" cy="252028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</a:rPr>
              <a:t>Не так важно то, как ты играешь, а насколько тебе это нравится.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4904"/>
            <a:ext cx="6502400" cy="389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68452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6738" y="548680"/>
            <a:ext cx="4059560" cy="841383"/>
          </a:xfrm>
        </p:spPr>
        <p:txBody>
          <a:bodyPr>
            <a:noAutofit/>
          </a:bodyPr>
          <a:lstStyle/>
          <a:p>
            <a:pPr lvl="0"/>
            <a:r>
              <a:rPr lang="ru-RU" sz="3200" i="1" dirty="0">
                <a:solidFill>
                  <a:srgbClr val="226022"/>
                </a:solidFill>
              </a:rPr>
              <a:t>Командные игры</a:t>
            </a:r>
            <a:r>
              <a:rPr lang="ru-RU" sz="3200" dirty="0">
                <a:solidFill>
                  <a:srgbClr val="226022"/>
                </a:solidFill>
              </a:rPr>
              <a:t/>
            </a:r>
            <a:br>
              <a:rPr lang="ru-RU" sz="3200" dirty="0">
                <a:solidFill>
                  <a:srgbClr val="226022"/>
                </a:solidFill>
              </a:rPr>
            </a:br>
            <a:endParaRPr lang="ru-RU" sz="3200" b="0" dirty="0">
              <a:solidFill>
                <a:srgbClr val="22602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3547">
            <a:off x="316674" y="1211991"/>
            <a:ext cx="3871662" cy="5494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16015" y="1194480"/>
            <a:ext cx="3749111" cy="4762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220121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5835" y="269776"/>
            <a:ext cx="6512511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Обучающие игры для учащихся средней ступени обучения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Users\Ксюнити\Desktop\r60g\IMG_20141205_094241-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75" b="-8357"/>
          <a:stretch/>
        </p:blipFill>
        <p:spPr bwMode="auto">
          <a:xfrm rot="215190">
            <a:off x="5335777" y="1506237"/>
            <a:ext cx="3131840" cy="4591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2290" name="Picture 2" descr="C:\Users\Ксюша\Desktop\игры\FullSizeRend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9021">
            <a:off x="224374" y="1622225"/>
            <a:ext cx="48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3173436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xfrm>
            <a:off x="250031" y="205383"/>
            <a:ext cx="8643938" cy="1437680"/>
          </a:xfrm>
          <a:prstGeom prst="rect">
            <a:avLst/>
          </a:prstGeom>
        </p:spPr>
        <p:txBody>
          <a:bodyPr/>
          <a:lstStyle>
            <a:lvl1pPr algn="ctr" defTabSz="549148">
              <a:defRPr sz="6016" spc="-120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ru-RU" sz="4200" b="1" spc="-84" dirty="0" smtClean="0">
                <a:solidFill>
                  <a:srgbClr val="314864"/>
                </a:solidFill>
                <a:latin typeface="Cambria" pitchFamily="18" charset="0"/>
              </a:rPr>
              <a:t>Классификация игр</a:t>
            </a:r>
            <a:endParaRPr sz="4200" b="1" spc="-84" dirty="0">
              <a:solidFill>
                <a:srgbClr val="314864"/>
              </a:solidFill>
              <a:latin typeface="Cambria" pitchFamily="18" charset="0"/>
            </a:endParaRPr>
          </a:p>
        </p:txBody>
      </p:sp>
      <p:pic>
        <p:nvPicPr>
          <p:cNvPr id="177" name="pasted-image.png"/>
          <p:cNvPicPr/>
          <p:nvPr/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3991571" y="2397529"/>
            <a:ext cx="1466701" cy="1850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pasted-image.png"/>
          <p:cNvPicPr/>
          <p:nvPr/>
        </p:nvPicPr>
        <p:blipFill>
          <a:blip r:embed="rId3" cstate="email">
            <a:extLst/>
          </a:blip>
          <a:stretch>
            <a:fillRect/>
          </a:stretch>
        </p:blipFill>
        <p:spPr>
          <a:xfrm>
            <a:off x="794707" y="2471256"/>
            <a:ext cx="1772613" cy="1772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pasted-image.png"/>
          <p:cNvPicPr/>
          <p:nvPr/>
        </p:nvPicPr>
        <p:blipFill>
          <a:blip r:embed="rId4" cstate="email">
            <a:extLst/>
          </a:blip>
          <a:stretch>
            <a:fillRect/>
          </a:stretch>
        </p:blipFill>
        <p:spPr>
          <a:xfrm>
            <a:off x="6395474" y="2029272"/>
            <a:ext cx="2406971" cy="2425702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hape 183"/>
          <p:cNvSpPr/>
          <p:nvPr/>
        </p:nvSpPr>
        <p:spPr>
          <a:xfrm>
            <a:off x="285750" y="1599326"/>
            <a:ext cx="8572501" cy="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285750" y="1662310"/>
            <a:ext cx="8572501" cy="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1" name="Shape 156"/>
          <p:cNvSpPr/>
          <p:nvPr/>
        </p:nvSpPr>
        <p:spPr>
          <a:xfrm>
            <a:off x="302464" y="4534057"/>
            <a:ext cx="2711273" cy="1255746"/>
          </a:xfrm>
          <a:prstGeom prst="roundRect">
            <a:avLst>
              <a:gd name="adj" fmla="val 20703"/>
            </a:avLst>
          </a:prstGeom>
          <a:blipFill>
            <a:blip r:embed="rId5" cstate="email"/>
          </a:blip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2100" b="1">
                <a:solidFill>
                  <a:srgbClr val="000000"/>
                </a:solidFill>
                <a:latin typeface="Cambria" pitchFamily="18" charset="0"/>
              </a:rPr>
              <a:t>Коммуникативные игры</a:t>
            </a:r>
          </a:p>
        </p:txBody>
      </p:sp>
      <p:sp>
        <p:nvSpPr>
          <p:cNvPr id="12" name="Shape 157"/>
          <p:cNvSpPr/>
          <p:nvPr/>
        </p:nvSpPr>
        <p:spPr>
          <a:xfrm>
            <a:off x="3266024" y="4534057"/>
            <a:ext cx="2754836" cy="1255746"/>
          </a:xfrm>
          <a:prstGeom prst="roundRect">
            <a:avLst>
              <a:gd name="adj" fmla="val 20703"/>
            </a:avLst>
          </a:prstGeom>
          <a:blipFill>
            <a:blip r:embed="rId5" cstate="email"/>
          </a:blip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2100" b="1">
                <a:solidFill>
                  <a:srgbClr val="000000"/>
                </a:solidFill>
                <a:latin typeface="Cambria" pitchFamily="18" charset="0"/>
              </a:rPr>
              <a:t>Интеллектуальные игры</a:t>
            </a:r>
          </a:p>
        </p:txBody>
      </p:sp>
      <p:sp>
        <p:nvSpPr>
          <p:cNvPr id="13" name="Shape 158"/>
          <p:cNvSpPr/>
          <p:nvPr/>
        </p:nvSpPr>
        <p:spPr>
          <a:xfrm>
            <a:off x="6279815" y="4534057"/>
            <a:ext cx="2672257" cy="1255746"/>
          </a:xfrm>
          <a:prstGeom prst="roundRect">
            <a:avLst>
              <a:gd name="adj" fmla="val 20703"/>
            </a:avLst>
          </a:prstGeom>
          <a:blipFill>
            <a:blip r:embed="rId5" cstate="email"/>
          </a:blip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sz="2100" b="1">
                <a:solidFill>
                  <a:srgbClr val="000000"/>
                </a:solidFill>
                <a:latin typeface="Cambria" pitchFamily="18" charset="0"/>
              </a:rPr>
              <a:t>Сенсорные игры</a:t>
            </a:r>
          </a:p>
        </p:txBody>
      </p:sp>
    </p:spTree>
    <p:extLst>
      <p:ext uri="{BB962C8B-B14F-4D97-AF65-F5344CB8AC3E}">
        <p14:creationId xmlns="" xmlns:p14="http://schemas.microsoft.com/office/powerpoint/2010/main" val="19728053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2693" y="5036355"/>
            <a:ext cx="8438614" cy="1542247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3200" b="1" i="1" dirty="0">
                <a:solidFill>
                  <a:srgbClr val="C00000"/>
                </a:solidFill>
                <a:latin typeface="Cambria" pitchFamily="18" charset="0"/>
              </a:rPr>
              <a:t>Я обучаю английскому, чтобы будущее поколение смогло рассказать миру о России.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38690"/>
            <a:ext cx="6024136" cy="451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29172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548680"/>
            <a:ext cx="8193233" cy="583264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ДРЕВНИЕ АФИНЫ </a:t>
            </a:r>
            <a:r>
              <a:rPr lang="ru-RU" dirty="0"/>
              <a:t>(VI—IV века до н. э.) пафос практики организованного воспитания и обучения пронизывал принцип соревнования (</a:t>
            </a:r>
            <a:r>
              <a:rPr lang="ru-RU" dirty="0" err="1"/>
              <a:t>агонистики</a:t>
            </a:r>
            <a:r>
              <a:rPr lang="ru-RU" dirty="0"/>
              <a:t>). </a:t>
            </a:r>
            <a:r>
              <a:rPr lang="ru-RU" dirty="0" smtClean="0"/>
              <a:t>Тогда </a:t>
            </a:r>
            <a:r>
              <a:rPr lang="ru-RU" dirty="0"/>
              <a:t>же зародились военные игры — манёвры, штабные учения, разыгрывание «боев». </a:t>
            </a:r>
            <a:endParaRPr lang="ru-RU" dirty="0" smtClean="0"/>
          </a:p>
          <a:p>
            <a:r>
              <a:rPr lang="ru-RU" dirty="0" smtClean="0"/>
              <a:t>В X ВЕКЕ в </a:t>
            </a:r>
            <a:r>
              <a:rPr lang="ru-RU" dirty="0"/>
              <a:t>школах среди методов обучения также популярны были состязания школьников, в частности, в риторике. </a:t>
            </a:r>
            <a:endParaRPr lang="ru-RU" dirty="0" smtClean="0"/>
          </a:p>
          <a:p>
            <a:r>
              <a:rPr lang="ru-RU" dirty="0" smtClean="0"/>
              <a:t>В ЗАПАДНОЙ ЕВРОПЕ В ЭПОХУ ВОЗРОЖДЕНИЯ и </a:t>
            </a:r>
            <a:r>
              <a:rPr lang="ru-RU" dirty="0"/>
              <a:t>реформации к использованию принципов игрового обучения призывали </a:t>
            </a:r>
            <a:r>
              <a:rPr lang="ru-RU" dirty="0" smtClean="0"/>
              <a:t>Т. КОМПАНЕЛЛА И Ф. РАБЛЕ. </a:t>
            </a:r>
            <a:r>
              <a:rPr lang="ru-RU" dirty="0"/>
              <a:t>Они хотели, чтобы дети без труда и как бы играя, знакомились со всеми науками. </a:t>
            </a:r>
            <a:endParaRPr lang="ru-RU" dirty="0" smtClean="0"/>
          </a:p>
          <a:p>
            <a:r>
              <a:rPr lang="ru-RU" dirty="0" smtClean="0"/>
              <a:t>В XVI—XVII ВЕКАХ ЯН АМОС КАМЕНСКИЙ (</a:t>
            </a:r>
            <a:r>
              <a:rPr lang="ru-RU" dirty="0"/>
              <a:t>1592 - 1670) призывал все «школы — каторги», «школы-мастерские» превратить в места игр. </a:t>
            </a:r>
          </a:p>
        </p:txBody>
      </p:sp>
    </p:spTree>
    <p:extLst>
      <p:ext uri="{BB962C8B-B14F-4D97-AF65-F5344CB8AC3E}">
        <p14:creationId xmlns="" xmlns:p14="http://schemas.microsoft.com/office/powerpoint/2010/main" val="637363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9001000" cy="7776864"/>
          </a:xfrm>
        </p:spPr>
        <p:txBody>
          <a:bodyPr>
            <a:normAutofit/>
          </a:bodyPr>
          <a:lstStyle/>
          <a:p>
            <a:r>
              <a:rPr lang="ru-RU" sz="2800" dirty="0"/>
              <a:t>Джон Локк рекомендовал использовать игровые формы обучения. Ж.-Ж. Руссо, ставя задачи гражданского воспитания человека, предлагал программу педагогических мероприятий: общественно полезный труд, совместные игры, празднества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Как педагогическое явление игру одним из первых классифицировал Фридрих </a:t>
            </a:r>
            <a:r>
              <a:rPr lang="ru-RU" sz="2800" dirty="0" err="1"/>
              <a:t>Фрёбель</a:t>
            </a:r>
            <a:r>
              <a:rPr lang="ru-RU" sz="2800" dirty="0"/>
              <a:t>, теория игры являлась основой его педагогической теории. </a:t>
            </a:r>
            <a:endParaRPr lang="ru-RU" sz="2800" dirty="0" smtClean="0"/>
          </a:p>
          <a:p>
            <a:r>
              <a:rPr lang="ru-RU" sz="2800" dirty="0"/>
              <a:t>Первая деловая игра была разработана и проведена М. М. </a:t>
            </a:r>
            <a:r>
              <a:rPr lang="ru-RU" sz="2800" dirty="0" err="1"/>
              <a:t>Бирштейн</a:t>
            </a:r>
            <a:r>
              <a:rPr lang="ru-RU" sz="2800" dirty="0"/>
              <a:t> в СССР в 1932 году (М. М. </a:t>
            </a:r>
            <a:r>
              <a:rPr lang="ru-RU" sz="2800" dirty="0" err="1"/>
              <a:t>Бирштейн</a:t>
            </a:r>
            <a:r>
              <a:rPr lang="ru-RU" sz="2800" dirty="0"/>
              <a:t>, 1989). </a:t>
            </a:r>
            <a:endParaRPr lang="ru-RU" sz="2800" dirty="0" smtClean="0"/>
          </a:p>
          <a:p>
            <a:r>
              <a:rPr lang="ru-RU" sz="2800" dirty="0" smtClean="0"/>
              <a:t>Первые деловые игры в США (</a:t>
            </a:r>
            <a:r>
              <a:rPr lang="ru-RU" sz="2800" dirty="0"/>
              <a:t>1956 г., Ч. </a:t>
            </a:r>
            <a:r>
              <a:rPr lang="ru-RU" sz="2800" dirty="0" err="1"/>
              <a:t>Абт</a:t>
            </a:r>
            <a:r>
              <a:rPr lang="ru-RU" sz="2800" dirty="0"/>
              <a:t>, К. </a:t>
            </a:r>
            <a:r>
              <a:rPr lang="ru-RU" sz="2800" dirty="0" err="1"/>
              <a:t>Гринблат</a:t>
            </a:r>
            <a:r>
              <a:rPr lang="ru-RU" sz="2800" dirty="0"/>
              <a:t>, Ф. Грей, Г. </a:t>
            </a:r>
            <a:r>
              <a:rPr lang="ru-RU" sz="2800" dirty="0" err="1"/>
              <a:t>Грэм</a:t>
            </a:r>
            <a:r>
              <a:rPr lang="ru-RU" sz="2800" dirty="0"/>
              <a:t>, Г. </a:t>
            </a:r>
            <a:r>
              <a:rPr lang="ru-RU" sz="2800" dirty="0" err="1"/>
              <a:t>Дюпюи</a:t>
            </a:r>
            <a:r>
              <a:rPr lang="ru-RU" sz="2800" dirty="0"/>
              <a:t>, Р. Дьюк, Р. </a:t>
            </a:r>
            <a:r>
              <a:rPr lang="ru-RU" sz="2800" dirty="0" err="1"/>
              <a:t>Прюдом</a:t>
            </a:r>
            <a:r>
              <a:rPr lang="ru-RU" sz="2800" dirty="0"/>
              <a:t> и другие).</a:t>
            </a:r>
          </a:p>
        </p:txBody>
      </p:sp>
    </p:spTree>
    <p:extLst>
      <p:ext uri="{BB962C8B-B14F-4D97-AF65-F5344CB8AC3E}">
        <p14:creationId xmlns="" xmlns:p14="http://schemas.microsoft.com/office/powerpoint/2010/main" val="3105665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692696"/>
            <a:ext cx="4338139" cy="5400600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/>
              <a:t>«В игре раскрывается перед детьми мир,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 smtClean="0"/>
              <a:t>раскрываются </a:t>
            </a:r>
            <a:r>
              <a:rPr lang="ru-RU" b="1" i="1" dirty="0"/>
              <a:t>творческие способности личности.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Без игры нет и не может быть полноценного</a:t>
            </a:r>
            <a:r>
              <a:rPr lang="ru-RU" dirty="0"/>
              <a:t> </a:t>
            </a:r>
            <a:br>
              <a:rPr lang="ru-RU" dirty="0"/>
            </a:br>
            <a:r>
              <a:rPr lang="ru-RU" b="1" i="1" dirty="0" smtClean="0"/>
              <a:t>умственного </a:t>
            </a:r>
            <a:r>
              <a:rPr lang="ru-RU" b="1" i="1" dirty="0"/>
              <a:t>развития»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В.А. Сухомлинский.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37278"/>
            <a:ext cx="3423248" cy="465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15849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0000">
              <a:schemeClr val="accent3">
                <a:alpha val="55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56523" y="99948"/>
            <a:ext cx="3923491" cy="663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508461" y="741392"/>
            <a:ext cx="4089797" cy="1437680"/>
          </a:xfrm>
          <a:prstGeom prst="rect">
            <a:avLst/>
          </a:prstGeom>
        </p:spPr>
        <p:txBody>
          <a:bodyPr/>
          <a:lstStyle>
            <a:lvl1pPr algn="ctr">
              <a:lnSpc>
                <a:spcPct val="80000"/>
              </a:lnSpc>
              <a:defRPr sz="6200" spc="-124"/>
            </a:lvl1pPr>
          </a:lstStyle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sz="4400" b="1" spc="-87" dirty="0" err="1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Требования</a:t>
            </a:r>
            <a:r>
              <a:rPr sz="4400" b="1" spc="-87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 ФГОС</a:t>
            </a:r>
          </a:p>
        </p:txBody>
      </p:sp>
      <p:sp>
        <p:nvSpPr>
          <p:cNvPr id="70" name="Shape 70"/>
          <p:cNvSpPr/>
          <p:nvPr/>
        </p:nvSpPr>
        <p:spPr>
          <a:xfrm rot="5400000">
            <a:off x="7101391" y="4622501"/>
            <a:ext cx="952948" cy="726186"/>
          </a:xfrm>
          <a:prstGeom prst="rightArrow">
            <a:avLst>
              <a:gd name="adj1" fmla="val 35931"/>
              <a:gd name="adj2" fmla="val 61484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71" name="Shape 71"/>
          <p:cNvSpPr/>
          <p:nvPr/>
        </p:nvSpPr>
        <p:spPr>
          <a:xfrm>
            <a:off x="5827746" y="5488424"/>
            <a:ext cx="3152268" cy="1169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>
            <a:lvl1pPr>
              <a:lnSpc>
                <a:spcPct val="80000"/>
              </a:lnSpc>
              <a:defRPr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  </a:t>
            </a:r>
            <a:r>
              <a:rPr lang="ru-RU" sz="2000" dirty="0" smtClean="0">
                <a:solidFill>
                  <a:srgbClr val="000000"/>
                </a:solidFill>
                <a:latin typeface="Cambria" pitchFamily="18" charset="0"/>
              </a:rPr>
              <a:t>формируется познавательная активность</a:t>
            </a:r>
            <a:endParaRPr sz="20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3131840" y="2795910"/>
            <a:ext cx="1643801" cy="11610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34" y="14952"/>
                </a:moveTo>
                <a:lnTo>
                  <a:pt x="10934" y="21600"/>
                </a:lnTo>
                <a:lnTo>
                  <a:pt x="0" y="10800"/>
                </a:lnTo>
                <a:lnTo>
                  <a:pt x="10934" y="0"/>
                </a:lnTo>
                <a:lnTo>
                  <a:pt x="10934" y="6648"/>
                </a:lnTo>
                <a:lnTo>
                  <a:pt x="21600" y="6648"/>
                </a:lnTo>
                <a:lnTo>
                  <a:pt x="21600" y="14952"/>
                </a:lnTo>
                <a:close/>
              </a:path>
            </a:pathLst>
          </a:cu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</a:rPr>
              <a:t>   </a:t>
            </a:r>
            <a:r>
              <a:rPr sz="2100" dirty="0" err="1" smtClean="0">
                <a:solidFill>
                  <a:prstClr val="white"/>
                </a:solidFill>
                <a:latin typeface="Cambria" pitchFamily="18" charset="0"/>
              </a:rPr>
              <a:t>развивает</a:t>
            </a:r>
            <a:endParaRPr sz="2100" dirty="0">
              <a:solidFill>
                <a:prstClr val="white"/>
              </a:solidFill>
              <a:latin typeface="Cambria" pitchFamily="18" charset="0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5056523" y="3106039"/>
            <a:ext cx="1707988" cy="6900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100" b="1" dirty="0" smtClean="0">
                <a:solidFill>
                  <a:prstClr val="white"/>
                </a:solidFill>
                <a:latin typeface="Cambria" pitchFamily="18" charset="0"/>
              </a:rPr>
              <a:t>     </a:t>
            </a:r>
            <a:r>
              <a:rPr sz="2100" b="1" dirty="0" err="1" smtClean="0">
                <a:solidFill>
                  <a:prstClr val="white"/>
                </a:solidFill>
                <a:latin typeface="Cambria" pitchFamily="18" charset="0"/>
              </a:rPr>
              <a:t>Учитель</a:t>
            </a:r>
            <a:endParaRPr sz="2100" b="1" dirty="0">
              <a:solidFill>
                <a:prstClr val="white"/>
              </a:solidFill>
              <a:latin typeface="Cambria" pitchFamily="18" charset="0"/>
            </a:endParaRPr>
          </a:p>
        </p:txBody>
      </p:sp>
      <p:sp>
        <p:nvSpPr>
          <p:cNvPr id="74" name="Shape 74"/>
          <p:cNvSpPr/>
          <p:nvPr/>
        </p:nvSpPr>
        <p:spPr>
          <a:xfrm>
            <a:off x="6991827" y="1532067"/>
            <a:ext cx="1707987" cy="6900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100" b="1" dirty="0" smtClean="0">
                <a:solidFill>
                  <a:srgbClr val="000000"/>
                </a:solidFill>
                <a:latin typeface="Cambria" pitchFamily="18" charset="0"/>
              </a:rPr>
              <a:t>      </a:t>
            </a:r>
            <a:r>
              <a:rPr sz="2100" b="1" dirty="0" err="1" smtClean="0">
                <a:solidFill>
                  <a:srgbClr val="000000"/>
                </a:solidFill>
                <a:latin typeface="Cambria" pitchFamily="18" charset="0"/>
              </a:rPr>
              <a:t>Ученик</a:t>
            </a:r>
            <a:endParaRPr sz="2100" b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552158" y="2222122"/>
            <a:ext cx="2562076" cy="12289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lnSpc>
                <a:spcPct val="90000"/>
              </a:lnSpc>
              <a:defRPr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000000"/>
                </a:solidFill>
                <a:latin typeface="Cambria" pitchFamily="18" charset="0"/>
              </a:rPr>
              <a:t>   </a:t>
            </a:r>
            <a:r>
              <a:rPr sz="2000" dirty="0" err="1" smtClean="0">
                <a:solidFill>
                  <a:prstClr val="white"/>
                </a:solidFill>
                <a:latin typeface="Cambria" pitchFamily="18" charset="0"/>
              </a:rPr>
              <a:t>познавательные</a:t>
            </a:r>
            <a:endParaRPr lang="en-US" sz="2000" dirty="0">
              <a:solidFill>
                <a:prstClr val="white"/>
              </a:solidFill>
              <a:latin typeface="Cambria" pitchFamily="18" charset="0"/>
            </a:endParaRPr>
          </a:p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ru-RU" sz="2000" dirty="0" smtClean="0">
                <a:solidFill>
                  <a:prstClr val="white"/>
                </a:solidFill>
                <a:latin typeface="Cambria" pitchFamily="18" charset="0"/>
              </a:rPr>
              <a:t>И</a:t>
            </a:r>
            <a:r>
              <a:rPr lang="en-US" sz="2000" dirty="0" smtClean="0">
                <a:solidFill>
                  <a:prstClr val="white"/>
                </a:solidFill>
                <a:latin typeface="Cambria" pitchFamily="18" charset="0"/>
              </a:rPr>
              <a:t>  </a:t>
            </a:r>
            <a:r>
              <a:rPr sz="2000" dirty="0" smtClean="0">
                <a:solidFill>
                  <a:prstClr val="white"/>
                </a:solidFill>
                <a:latin typeface="Cambria" pitchFamily="18" charset="0"/>
              </a:rPr>
              <a:t> </a:t>
            </a:r>
            <a:r>
              <a:rPr sz="2000" dirty="0" err="1">
                <a:solidFill>
                  <a:prstClr val="white"/>
                </a:solidFill>
                <a:latin typeface="Cambria" pitchFamily="18" charset="0"/>
              </a:rPr>
              <a:t>созидательные</a:t>
            </a:r>
            <a:r>
              <a:rPr sz="2000" dirty="0">
                <a:solidFill>
                  <a:prstClr val="white"/>
                </a:solidFill>
                <a:latin typeface="Cambria" pitchFamily="18" charset="0"/>
              </a:rPr>
              <a:t> </a:t>
            </a:r>
            <a:r>
              <a:rPr sz="2000" dirty="0" err="1">
                <a:solidFill>
                  <a:prstClr val="white"/>
                </a:solidFill>
                <a:latin typeface="Cambria" pitchFamily="18" charset="0"/>
              </a:rPr>
              <a:t>способности</a:t>
            </a:r>
            <a:endParaRPr sz="2000" dirty="0">
              <a:solidFill>
                <a:prstClr val="white"/>
              </a:solidFill>
              <a:latin typeface="Cambria" pitchFamily="18" charset="0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468353" y="3606414"/>
            <a:ext cx="2729686" cy="14583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lnSpc>
                <a:spcPct val="80000"/>
              </a:lnSpc>
              <a:defRPr sz="2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     </a:t>
            </a:r>
            <a:r>
              <a:rPr sz="1800" dirty="0" err="1" smtClean="0">
                <a:solidFill>
                  <a:prstClr val="white"/>
                </a:solidFill>
                <a:latin typeface="Cambria" pitchFamily="18" charset="0"/>
              </a:rPr>
              <a:t>толерантное</a:t>
            </a:r>
            <a:r>
              <a:rPr sz="1800" dirty="0" smtClean="0">
                <a:solidFill>
                  <a:prstClr val="white"/>
                </a:solidFill>
                <a:latin typeface="Cambria" pitchFamily="18" charset="0"/>
              </a:rPr>
              <a:t> </a:t>
            </a:r>
            <a:r>
              <a:rPr sz="1800" dirty="0" err="1">
                <a:solidFill>
                  <a:prstClr val="white"/>
                </a:solidFill>
                <a:latin typeface="Cambria" pitchFamily="18" charset="0"/>
              </a:rPr>
              <a:t>сознан</a:t>
            </a:r>
            <a:r>
              <a:rPr lang="ru-RU" sz="1800" dirty="0" err="1">
                <a:solidFill>
                  <a:prstClr val="white"/>
                </a:solidFill>
                <a:latin typeface="Cambria" pitchFamily="18" charset="0"/>
              </a:rPr>
              <a:t>ие</a:t>
            </a:r>
            <a:endParaRPr lang="ru-RU" sz="1800" dirty="0">
              <a:solidFill>
                <a:prstClr val="white"/>
              </a:solidFill>
              <a:latin typeface="Cambria" pitchFamily="18" charset="0"/>
            </a:endParaRPr>
          </a:p>
          <a:p>
            <a:pPr algn="ctr">
              <a:defRPr sz="1800">
                <a:solidFill>
                  <a:srgbClr val="000000"/>
                </a:solidFill>
              </a:defRPr>
            </a:pPr>
            <a:r>
              <a:rPr sz="1800" dirty="0">
                <a:solidFill>
                  <a:prstClr val="white"/>
                </a:solidFill>
                <a:latin typeface="Cambria" pitchFamily="18" charset="0"/>
              </a:rPr>
              <a:t>и </a:t>
            </a:r>
            <a:r>
              <a:rPr sz="1800" dirty="0" err="1">
                <a:solidFill>
                  <a:prstClr val="white"/>
                </a:solidFill>
                <a:latin typeface="Cambria" pitchFamily="18" charset="0"/>
              </a:rPr>
              <a:t>поведение</a:t>
            </a:r>
            <a:r>
              <a:rPr sz="1800" dirty="0">
                <a:solidFill>
                  <a:prstClr val="white"/>
                </a:solidFill>
                <a:latin typeface="Cambria" pitchFamily="18" charset="0"/>
              </a:rPr>
              <a:t> в </a:t>
            </a:r>
            <a:r>
              <a:rPr sz="1800" dirty="0" err="1">
                <a:solidFill>
                  <a:prstClr val="white"/>
                </a:solidFill>
                <a:latin typeface="Cambria" pitchFamily="18" charset="0"/>
              </a:rPr>
              <a:t>поликультурном</a:t>
            </a:r>
            <a:r>
              <a:rPr sz="1800" dirty="0">
                <a:solidFill>
                  <a:prstClr val="white"/>
                </a:solidFill>
                <a:latin typeface="Cambria" pitchFamily="18" charset="0"/>
              </a:rPr>
              <a:t> </a:t>
            </a:r>
            <a:r>
              <a:rPr sz="1800" dirty="0" err="1">
                <a:solidFill>
                  <a:prstClr val="white"/>
                </a:solidFill>
                <a:latin typeface="Cambria" pitchFamily="18" charset="0"/>
              </a:rPr>
              <a:t>мире</a:t>
            </a:r>
            <a:endParaRPr sz="1800" dirty="0">
              <a:solidFill>
                <a:prstClr val="white"/>
              </a:solidFill>
              <a:latin typeface="Cambria" pitchFamily="18" charset="0"/>
            </a:endParaRPr>
          </a:p>
        </p:txBody>
      </p:sp>
      <p:sp>
        <p:nvSpPr>
          <p:cNvPr id="77" name="Shape 77"/>
          <p:cNvSpPr/>
          <p:nvPr/>
        </p:nvSpPr>
        <p:spPr>
          <a:xfrm>
            <a:off x="407934" y="5218112"/>
            <a:ext cx="2850523" cy="1431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lnSpc>
                <a:spcPct val="90000"/>
              </a:lnSpc>
              <a:defRPr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ctr">
              <a:defRPr sz="1800">
                <a:solidFill>
                  <a:srgbClr val="000000"/>
                </a:solidFill>
              </a:defRPr>
            </a:pPr>
            <a:r>
              <a:rPr sz="2000" dirty="0" err="1">
                <a:solidFill>
                  <a:prstClr val="white"/>
                </a:solidFill>
                <a:latin typeface="Cambria" pitchFamily="18" charset="0"/>
              </a:rPr>
              <a:t>мировоззрение</a:t>
            </a:r>
            <a:r>
              <a:rPr sz="2000" dirty="0">
                <a:solidFill>
                  <a:prstClr val="white"/>
                </a:solidFill>
                <a:latin typeface="Cambria" pitchFamily="18" charset="0"/>
              </a:rPr>
              <a:t>, </a:t>
            </a:r>
            <a:r>
              <a:rPr sz="2000" dirty="0" err="1">
                <a:solidFill>
                  <a:prstClr val="white"/>
                </a:solidFill>
                <a:latin typeface="Cambria" pitchFamily="18" charset="0"/>
              </a:rPr>
              <a:t>основанное</a:t>
            </a:r>
            <a:r>
              <a:rPr sz="2000" dirty="0">
                <a:solidFill>
                  <a:prstClr val="white"/>
                </a:solidFill>
                <a:latin typeface="Cambria" pitchFamily="18" charset="0"/>
              </a:rPr>
              <a:t> </a:t>
            </a:r>
            <a:r>
              <a:rPr sz="2000" dirty="0" err="1">
                <a:solidFill>
                  <a:prstClr val="white"/>
                </a:solidFill>
                <a:latin typeface="Cambria" pitchFamily="18" charset="0"/>
              </a:rPr>
              <a:t>на</a:t>
            </a:r>
            <a:r>
              <a:rPr sz="2000" dirty="0">
                <a:solidFill>
                  <a:prstClr val="white"/>
                </a:solidFill>
                <a:latin typeface="Cambria" pitchFamily="18" charset="0"/>
              </a:rPr>
              <a:t> </a:t>
            </a:r>
            <a:r>
              <a:rPr sz="2000" dirty="0" err="1">
                <a:solidFill>
                  <a:prstClr val="white"/>
                </a:solidFill>
                <a:latin typeface="Cambria" pitchFamily="18" charset="0"/>
              </a:rPr>
              <a:t>диалоге</a:t>
            </a:r>
            <a:r>
              <a:rPr sz="2000" dirty="0">
                <a:solidFill>
                  <a:prstClr val="white"/>
                </a:solidFill>
                <a:latin typeface="Cambria" pitchFamily="18" charset="0"/>
              </a:rPr>
              <a:t> </a:t>
            </a:r>
            <a:r>
              <a:rPr sz="2000" dirty="0" err="1">
                <a:solidFill>
                  <a:prstClr val="white"/>
                </a:solidFill>
                <a:latin typeface="Cambria" pitchFamily="18" charset="0"/>
              </a:rPr>
              <a:t>культур</a:t>
            </a:r>
            <a:endParaRPr sz="2000" dirty="0">
              <a:solidFill>
                <a:prstClr val="white"/>
              </a:solidFill>
              <a:latin typeface="Cambria" pitchFamily="18" charset="0"/>
            </a:endParaRPr>
          </a:p>
        </p:txBody>
      </p:sp>
      <p:sp>
        <p:nvSpPr>
          <p:cNvPr id="78" name="Shape 78"/>
          <p:cNvSpPr/>
          <p:nvPr/>
        </p:nvSpPr>
        <p:spPr>
          <a:xfrm>
            <a:off x="193762" y="1460232"/>
            <a:ext cx="4080868" cy="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193762" y="1531977"/>
            <a:ext cx="4080868" cy="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7996B9"/>
            </a:solidFill>
            <a:miter lim="400000"/>
          </a:ln>
        </p:spPr>
        <p:txBody>
          <a:bodyPr lIns="0" tIns="0" rIns="0" bIns="0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70203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836712"/>
            <a:ext cx="8640960" cy="507342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Основная цель моей работы:</a:t>
            </a:r>
          </a:p>
          <a:p>
            <a:pPr algn="ctr"/>
            <a:endParaRPr lang="ru-RU" sz="36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i="1" dirty="0" smtClean="0"/>
              <a:t>повысить </a:t>
            </a:r>
            <a:r>
              <a:rPr lang="ru-RU" sz="3600" i="1" dirty="0"/>
              <a:t>мотивацию к изучению иностранного языка и активизировать познавательную деятельность учащихся посредством внедрения игровых технологий в учебный процесс.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438088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060848"/>
            <a:ext cx="8424936" cy="44644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-</a:t>
            </a:r>
            <a:r>
              <a:rPr lang="ru-RU" sz="2800" dirty="0"/>
              <a:t>анализ научно-методической  литературы о применении игровых технологий на уроках;</a:t>
            </a:r>
          </a:p>
          <a:p>
            <a:r>
              <a:rPr lang="ru-RU" sz="2800" dirty="0"/>
              <a:t>-изучение существующих в практике обучения иностранному языку видов и -типов упражнений с использованием различных иг­ровых технологий;</a:t>
            </a:r>
          </a:p>
          <a:p>
            <a:r>
              <a:rPr lang="ru-RU" sz="2800" dirty="0"/>
              <a:t>-разработка каталога педагогических игр на уроках английского языка;</a:t>
            </a:r>
          </a:p>
          <a:p>
            <a:r>
              <a:rPr lang="ru-RU" sz="2800" dirty="0"/>
              <a:t>-экспериментальная проверка эффективности применения игровых технологий в процессе преподавания 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56263" cy="1054250"/>
          </a:xfrm>
        </p:spPr>
        <p:txBody>
          <a:bodyPr/>
          <a:lstStyle/>
          <a:p>
            <a:r>
              <a:rPr lang="ru-RU" sz="3600" b="1" i="1" dirty="0"/>
              <a:t>В рамках достижения поставленной цели выполняются следующие задачи:</a:t>
            </a:r>
            <a:br>
              <a:rPr lang="ru-RU" sz="3600" b="1" i="1" dirty="0"/>
            </a:br>
            <a:endParaRPr lang="ru-RU" sz="3600" b="1" i="1" dirty="0"/>
          </a:p>
        </p:txBody>
      </p:sp>
    </p:spTree>
    <p:extLst>
      <p:ext uri="{BB962C8B-B14F-4D97-AF65-F5344CB8AC3E}">
        <p14:creationId xmlns="" xmlns:p14="http://schemas.microsoft.com/office/powerpoint/2010/main" val="1692187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764704"/>
            <a:ext cx="7905201" cy="58326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В данном педагогическом опыте использован комплекс теоретических и эмпирических методов исследования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  <a:p>
            <a:pPr algn="ctr"/>
            <a:r>
              <a:rPr lang="ru-RU" b="1" dirty="0"/>
              <a:t>Теоретические: </a:t>
            </a:r>
            <a:r>
              <a:rPr lang="ru-RU" dirty="0"/>
              <a:t>анализ и синтез, обобщение и интерпретация педагогической, психологической, философской, исторической, культурологической и методической литературы; социально-педагогический анализ (анализ программ и учебни­ков, учебно-методических пособий).</a:t>
            </a:r>
          </a:p>
          <a:p>
            <a:pPr algn="ctr"/>
            <a:r>
              <a:rPr lang="ru-RU" b="1" dirty="0"/>
              <a:t>Эмпирические:</a:t>
            </a:r>
            <a:r>
              <a:rPr lang="ru-RU" dirty="0"/>
              <a:t> методы опроса (</a:t>
            </a:r>
            <a:r>
              <a:rPr lang="ru-RU" dirty="0" smtClean="0"/>
              <a:t>беседы); </a:t>
            </a:r>
            <a:r>
              <a:rPr lang="ru-RU" dirty="0"/>
              <a:t>метод самооценки, педагогический эксперимент, включенный в учебно-воспитательный процесс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834332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188</TotalTime>
  <Words>793</Words>
  <Application>Microsoft Office PowerPoint</Application>
  <PresentationFormat>Экран (4:3)</PresentationFormat>
  <Paragraphs>98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Твердый переплет</vt:lpstr>
      <vt:lpstr>Исполнительная</vt:lpstr>
      <vt:lpstr>Солнцестояние</vt:lpstr>
      <vt:lpstr>Эркер</vt:lpstr>
      <vt:lpstr>Слайд 1</vt:lpstr>
      <vt:lpstr>Слайд 2</vt:lpstr>
      <vt:lpstr>Слайд 3</vt:lpstr>
      <vt:lpstr>Слайд 4</vt:lpstr>
      <vt:lpstr>Слайд 5</vt:lpstr>
      <vt:lpstr>Требования ФГОС</vt:lpstr>
      <vt:lpstr>Слайд 7</vt:lpstr>
      <vt:lpstr>В рамках достижения поставленной цели выполняются следующие задачи: </vt:lpstr>
      <vt:lpstr>Слайд 9</vt:lpstr>
      <vt:lpstr>Слайд 10</vt:lpstr>
      <vt:lpstr>Слайд 11</vt:lpstr>
      <vt:lpstr>Слайд 12</vt:lpstr>
      <vt:lpstr>Слайд 13</vt:lpstr>
      <vt:lpstr>Новизна опыта </vt:lpstr>
      <vt:lpstr>Технологичность представляемого педагогического опыта.  </vt:lpstr>
      <vt:lpstr>Слайд 16</vt:lpstr>
      <vt:lpstr>Игры на развитие мышления, умения классифицировать, сопоставлять</vt:lpstr>
      <vt:lpstr>Игры на развитие звукового и буквенного анализа слов, фонематического слуха, умения концентрироваться </vt:lpstr>
      <vt:lpstr>Игры на развитие памяти и внимания </vt:lpstr>
      <vt:lpstr>Командные игры </vt:lpstr>
      <vt:lpstr>Обучающие игры для учащихся средней ступени обучения </vt:lpstr>
      <vt:lpstr>Классификация игр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 так важно то, как ты играешь, а насколько тебе это нравится.</dc:title>
  <dc:creator>Ксюнити</dc:creator>
  <cp:lastModifiedBy>Учитель</cp:lastModifiedBy>
  <cp:revision>17</cp:revision>
  <dcterms:created xsi:type="dcterms:W3CDTF">2015-08-20T17:10:22Z</dcterms:created>
  <dcterms:modified xsi:type="dcterms:W3CDTF">2016-03-30T08:09:41Z</dcterms:modified>
</cp:coreProperties>
</file>