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4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7" r:id="rId10"/>
    <p:sldId id="269" r:id="rId11"/>
    <p:sldId id="263" r:id="rId12"/>
    <p:sldId id="270" r:id="rId13"/>
    <p:sldId id="272" r:id="rId14"/>
    <p:sldId id="273" r:id="rId15"/>
    <p:sldId id="274" r:id="rId16"/>
    <p:sldId id="276" r:id="rId17"/>
    <p:sldId id="279" r:id="rId18"/>
    <p:sldId id="277" r:id="rId19"/>
    <p:sldId id="278" r:id="rId20"/>
    <p:sldId id="280" r:id="rId21"/>
    <p:sldId id="281" r:id="rId22"/>
    <p:sldId id="282" r:id="rId23"/>
    <p:sldId id="283" r:id="rId24"/>
    <p:sldId id="275" r:id="rId25"/>
  </p:sldIdLst>
  <p:sldSz cx="9144000" cy="6858000" type="screen4x3"/>
  <p:notesSz cx="9874250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6B08"/>
    <a:srgbClr val="FF00FF"/>
    <a:srgbClr val="FF0066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0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9900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CFB9541-0D10-4801-9F61-F5E01628A07F}" type="datetimeFigureOut">
              <a:rPr lang="ru-RU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363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92763" y="6456363"/>
            <a:ext cx="4279900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1E229B6-0C05-478D-8226-95DF91A24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030F5AD-EA4D-461D-BE71-C59ABAF10D1E}" type="datetimeFigureOut">
              <a:rPr lang="ru-RU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7425" y="3228975"/>
            <a:ext cx="7899400" cy="3059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92763" y="6456363"/>
            <a:ext cx="4279900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83018F-8E9D-49CF-8D25-2E9D9D2C5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99EB99-4AF5-4D1D-8041-D3A2B5F96946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722E7F-DBC1-45D9-94B9-2B75E40E46F1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3CAC93-415C-479B-BD9F-D3394705AEE2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F3F34CD-8B11-4125-AA8B-EAD9153C538D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74D8DA-F218-40EE-BD2F-798679A12689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2D3E86-1A48-42A5-BE5F-28526DE168E1}" type="datetime1">
              <a:rPr lang="ru-RU" smtClean="0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8A27BBDC-46CC-449F-8D3C-A7B4F5FE83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AC624D-F9EE-4673-9DF6-64C20E28ADF1}" type="datetime1">
              <a:rPr lang="ru-RU" smtClean="0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DAE21E-F4D9-423B-81B5-53BE1B3AEA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BEE9D-FEA4-4F88-8D23-8920A9A2B5B9}" type="datetime1">
              <a:rPr lang="ru-RU" smtClean="0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8F4B65-AA58-4440-A537-E1F83667C1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0C958E-EFBC-498F-B9F0-4FFAEE14646C}" type="datetime1">
              <a:rPr lang="ru-RU" smtClean="0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DC4627D2-C249-409F-85EA-95C8DF3770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16E44D-CF98-45E8-9491-CA3E786B4111}" type="datetime1">
              <a:rPr lang="ru-RU" smtClean="0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30B399-FF18-4819-975F-8C23BDF861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6E165D-95C9-4F4E-9C01-AD2417EB3B4B}" type="datetime1">
              <a:rPr lang="ru-RU" smtClean="0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48DBF7-DBCD-4641-B73D-872BDA40F1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469E23-9D76-456F-AB19-2FBA8D6C58E3}" type="datetime1">
              <a:rPr lang="ru-RU" smtClean="0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410766E0-BECB-4AF4-8680-D48E6CA93C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79B12-24F4-438B-90DF-F1467C384EAD}" type="datetime1">
              <a:rPr lang="ru-RU" smtClean="0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E2DF02-26D5-46C1-903B-5FD5D75685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6C3B02-234D-43CC-B57B-2BB6EC352816}" type="datetime1">
              <a:rPr lang="ru-RU" smtClean="0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ED97D7-1137-4C12-8C6E-CADE1CA3D6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2FC0B1-B8B6-4C64-B072-B21ECCD5C644}" type="datetime1">
              <a:rPr lang="ru-RU" smtClean="0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B90F92-0E8C-437E-B2B5-B7B44640A2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D5993-84A4-4B0E-83E4-C6F0FCECEE99}" type="datetime1">
              <a:rPr lang="ru-RU" smtClean="0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D057AB-A21A-4440-8FDB-AB8C13F8E1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B3D5FD1-1D0B-4C9C-8FDC-2FEEB1E1BB1A}" type="datetime1">
              <a:rPr lang="ru-RU" smtClean="0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73A1303-530C-44EC-ADE2-ECC6EE9705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  <p:sldLayoutId id="2147484035" r:id="rId11"/>
  </p:sldLayoutIdLst>
  <p:transition>
    <p:strips dir="ru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2143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5400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UI"/>
                <a:ea typeface="Segoe UI"/>
                <a:cs typeface="Segoe UI"/>
              </a:rPr>
              <a:t>Кейс – технологии </a:t>
            </a:r>
            <a:r>
              <a:rPr lang="ru-RU" sz="4400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UI"/>
                <a:ea typeface="Segoe UI"/>
                <a:cs typeface="Segoe UI"/>
              </a:rPr>
              <a:t/>
            </a:r>
            <a:br>
              <a:rPr lang="ru-RU" sz="4400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UI"/>
                <a:ea typeface="Segoe UI"/>
                <a:cs typeface="Segoe UI"/>
              </a:rPr>
            </a:br>
            <a:r>
              <a:rPr lang="ru-RU" sz="4400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UI"/>
                <a:ea typeface="Segoe UI"/>
                <a:cs typeface="Segoe UI"/>
              </a:rPr>
              <a:t>в учебном процессе при подготовке к </a:t>
            </a:r>
            <a:r>
              <a:rPr lang="ru-RU" sz="4400" dirty="0" err="1" smtClean="0">
                <a:solidFill>
                  <a:srgbClr val="771F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UI"/>
                <a:ea typeface="Segoe UI"/>
                <a:cs typeface="Segoe UI"/>
              </a:rPr>
              <a:t>егэ</a:t>
            </a:r>
            <a:r>
              <a:rPr lang="ru-RU" sz="4400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UI"/>
                <a:ea typeface="Segoe UI"/>
                <a:cs typeface="Segoe UI"/>
              </a:rPr>
              <a:t> и </a:t>
            </a:r>
            <a:r>
              <a:rPr lang="ru-RU" sz="4400" dirty="0" err="1" smtClean="0">
                <a:solidFill>
                  <a:srgbClr val="771F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UI"/>
                <a:ea typeface="Segoe UI"/>
                <a:cs typeface="Segoe UI"/>
              </a:rPr>
              <a:t>гиа</a:t>
            </a:r>
            <a:endParaRPr lang="ru-RU" sz="4400" dirty="0" smtClean="0">
              <a:solidFill>
                <a:srgbClr val="771F2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egoe UI"/>
              <a:ea typeface="Segoe UI"/>
              <a:cs typeface="Segoe U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286124"/>
            <a:ext cx="5072098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b="1" i="1" dirty="0" smtClean="0">
                <a:solidFill>
                  <a:schemeClr val="hlink"/>
                </a:solidFill>
              </a:rPr>
              <a:t>Штурмуйте каждую проблему с энтузиазмом… как если бы от этого зависела жизнь.</a:t>
            </a:r>
          </a:p>
          <a:p>
            <a:pPr>
              <a:lnSpc>
                <a:spcPct val="90000"/>
              </a:lnSpc>
            </a:pPr>
            <a:r>
              <a:rPr lang="ru-RU" b="1" i="1" dirty="0" smtClean="0">
                <a:solidFill>
                  <a:schemeClr val="hlink"/>
                </a:solidFill>
              </a:rPr>
              <a:t>                                                               </a:t>
            </a:r>
            <a:r>
              <a:rPr lang="ru-RU" b="1" i="1" dirty="0" err="1" smtClean="0">
                <a:solidFill>
                  <a:schemeClr val="hlink"/>
                </a:solidFill>
              </a:rPr>
              <a:t>Л.Кьюби</a:t>
            </a:r>
            <a:endParaRPr lang="ru-RU" b="1" i="1" dirty="0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endParaRPr lang="ru-RU" b="1" i="1" dirty="0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ru-RU" b="1" i="1" dirty="0" smtClean="0">
                <a:solidFill>
                  <a:schemeClr val="hlink"/>
                </a:solidFill>
              </a:rPr>
              <a:t>Из опыта работы учителя географии</a:t>
            </a:r>
          </a:p>
          <a:p>
            <a:pPr>
              <a:lnSpc>
                <a:spcPct val="90000"/>
              </a:lnSpc>
            </a:pPr>
            <a:r>
              <a:rPr lang="ru-RU" b="1" i="1" dirty="0" smtClean="0">
                <a:solidFill>
                  <a:schemeClr val="hlink"/>
                </a:solidFill>
              </a:rPr>
              <a:t>МБОУ СОШ №5</a:t>
            </a:r>
          </a:p>
          <a:p>
            <a:pPr>
              <a:lnSpc>
                <a:spcPct val="90000"/>
              </a:lnSpc>
            </a:pPr>
            <a:r>
              <a:rPr lang="ru-RU" b="1" i="1" dirty="0" smtClean="0">
                <a:solidFill>
                  <a:schemeClr val="hlink"/>
                </a:solidFill>
              </a:rPr>
              <a:t>Деревяженко Валентины Николаевны</a:t>
            </a:r>
          </a:p>
          <a:p>
            <a:pPr>
              <a:lnSpc>
                <a:spcPct val="90000"/>
              </a:lnSpc>
            </a:pPr>
            <a:endParaRPr lang="ru-RU" b="1" i="1" dirty="0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endParaRPr lang="ru-RU" b="1" i="1" dirty="0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endParaRPr lang="ru-RU" b="1" i="1" dirty="0" smtClean="0">
              <a:solidFill>
                <a:schemeClr val="hlink"/>
              </a:solidFill>
            </a:endParaRPr>
          </a:p>
        </p:txBody>
      </p:sp>
      <p:pic>
        <p:nvPicPr>
          <p:cNvPr id="7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3357563"/>
            <a:ext cx="2687638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ФОТО ПРИРОДА\MP9004384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3000372"/>
            <a:ext cx="2912835" cy="3500462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428625"/>
            <a:ext cx="7540625" cy="75088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accent1"/>
                </a:solidFill>
              </a:rPr>
              <a:t>Особенности: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625" y="1500188"/>
            <a:ext cx="5214938" cy="3786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80000" indent="-457200" algn="just">
              <a:buFont typeface="+mj-lt"/>
              <a:buAutoNum type="arabicPeriod"/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Обязательная исследовательская стадия процесса</a:t>
            </a:r>
          </a:p>
          <a:p>
            <a:pPr marL="180000" indent="-457200" algn="just">
              <a:buFont typeface="+mj-lt"/>
              <a:buAutoNum type="arabicPeriod"/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 Коллективное обучение или работа в группе</a:t>
            </a:r>
          </a:p>
          <a:p>
            <a:pPr marL="180000" indent="-457200" algn="just">
              <a:buFont typeface="+mj-lt"/>
              <a:buAutoNum type="arabicPeriod"/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Интеграция индивидуального, группового и коллективного обучения</a:t>
            </a:r>
          </a:p>
          <a:p>
            <a:pPr marL="180000" indent="-457200" algn="just">
              <a:buFont typeface="+mj-lt"/>
              <a:buAutoNum type="arabicPeriod"/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Специфическая разновидность проектной технологии</a:t>
            </a:r>
          </a:p>
          <a:p>
            <a:pPr marL="180000" indent="-457200" algn="just">
              <a:buFont typeface="+mj-lt"/>
              <a:buAutoNum type="arabicPeriod"/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Стимулирование деятельности учащихся для  достижения успеха</a:t>
            </a:r>
          </a:p>
        </p:txBody>
      </p:sp>
      <p:pic>
        <p:nvPicPr>
          <p:cNvPr id="33795" name="Рисунок 4" descr="brteach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642986" y="1928802"/>
            <a:ext cx="294681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183563" cy="6794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/>
                </a:solidFill>
              </a:rPr>
              <a:t>Работа ученика с кейсом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500" y="1000125"/>
            <a:ext cx="5857875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7150" indent="-514350">
              <a:defRPr/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I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 этап — знакомство с ситуацией, её особенностями;</a:t>
            </a:r>
          </a:p>
          <a:p>
            <a:pPr marL="237150" indent="-514350">
              <a:defRPr/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II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 этап — выделение основной проблемы (проблем), выделение персоналий, которые могут реально воздействовать на ситуацию;</a:t>
            </a:r>
          </a:p>
          <a:p>
            <a:pPr marL="237150" indent="-514350">
              <a:defRPr/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III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 этап — предложение концепций или тем для «мозгового штурма»;</a:t>
            </a:r>
          </a:p>
          <a:p>
            <a:pPr marL="237150" indent="-514350">
              <a:defRPr/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IV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 этап — анализ последствий принятия того или иного решения;</a:t>
            </a:r>
          </a:p>
          <a:p>
            <a:pPr marL="237150" indent="-514350">
              <a:defRPr/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V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 этап — решение кейса — предложение одного или нескольких вариантов последовательности действий, указание на важные проблемы, механизмы их предотвращения и решения.</a:t>
            </a:r>
          </a:p>
        </p:txBody>
      </p:sp>
      <p:pic>
        <p:nvPicPr>
          <p:cNvPr id="7" name="Рисунок 6" descr="44403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14282" y="4214818"/>
            <a:ext cx="2417233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6" descr="44403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57158" y="1428736"/>
            <a:ext cx="2143139" cy="231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306388"/>
            <a:ext cx="8501063" cy="1050925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chemeClr val="accent1"/>
                </a:solidFill>
              </a:rPr>
              <a:t>Действия учителя </a:t>
            </a:r>
            <a:br>
              <a:rPr lang="ru-RU" sz="3200" dirty="0" smtClean="0">
                <a:solidFill>
                  <a:schemeClr val="accent1"/>
                </a:solidFill>
              </a:rPr>
            </a:br>
            <a:r>
              <a:rPr lang="ru-RU" sz="3200" dirty="0" smtClean="0">
                <a:solidFill>
                  <a:schemeClr val="accent1"/>
                </a:solidFill>
              </a:rPr>
              <a:t>в кейс - технологии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0063" y="1404938"/>
            <a:ext cx="8215312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создание кейса или использование уже имеющегося;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распределение учеников по малым группам (4-6 человек);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знакомство учащихся с ситуацией, системой оценивания решений проблемы, сроками выполнения заданий;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организация работы учащихся в малых группах, определение докладчиков;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  <a:hlinkClick r:id="rId2" action="ppaction://hlinksldjump"/>
              </a:rPr>
              <a:t>работа с кейсом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организация презентации решений в малых группах;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организация общей дискуссии;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обобщающее выступление учителя, его анализ ситуации;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оценивание учащихся преподавателем.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183562" cy="76517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1"/>
                </a:solidFill>
              </a:rPr>
              <a:t>Виды кейсов</a:t>
            </a:r>
          </a:p>
        </p:txBody>
      </p:sp>
      <p:sp>
        <p:nvSpPr>
          <p:cNvPr id="38914" name="TextBox 2"/>
          <p:cNvSpPr txBox="1">
            <a:spLocks noChangeArrowheads="1"/>
          </p:cNvSpPr>
          <p:nvPr/>
        </p:nvSpPr>
        <p:spPr bwMode="auto">
          <a:xfrm>
            <a:off x="500063" y="1000125"/>
            <a:ext cx="82153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accent2"/>
                </a:solidFill>
              </a:rPr>
              <a:t>Кейс – это единый информационный комплекс. </a:t>
            </a:r>
          </a:p>
          <a:p>
            <a:r>
              <a:rPr lang="ru-RU" sz="2000" b="1">
                <a:solidFill>
                  <a:schemeClr val="accent2"/>
                </a:solidFill>
              </a:rPr>
              <a:t>Как правило, кейс состоит из трех частей: вспомогательная информация, необходимая для анализа кейса; описание конкретной ситуации; задания к кейсу. </a:t>
            </a:r>
          </a:p>
        </p:txBody>
      </p:sp>
      <p:pic>
        <p:nvPicPr>
          <p:cNvPr id="38915" name="Рисунок 5" descr="documen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2357438"/>
            <a:ext cx="123825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Рисунок 7" descr="24240_img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3429000"/>
            <a:ext cx="1238250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Рисунок 9" descr="item_5209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4714875"/>
            <a:ext cx="15716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TextBox 11"/>
          <p:cNvSpPr txBox="1">
            <a:spLocks noChangeArrowheads="1"/>
          </p:cNvSpPr>
          <p:nvPr/>
        </p:nvSpPr>
        <p:spPr bwMode="auto">
          <a:xfrm>
            <a:off x="2143125" y="2428875"/>
            <a:ext cx="6715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2060"/>
                </a:solidFill>
              </a:rPr>
              <a:t>Печатный кейс (может содержать графики, таблицы, диаграммы, иллюстрации, что делает его более наглядным).</a:t>
            </a:r>
          </a:p>
        </p:txBody>
      </p:sp>
      <p:sp>
        <p:nvSpPr>
          <p:cNvPr id="38919" name="TextBox 12"/>
          <p:cNvSpPr txBox="1">
            <a:spLocks noChangeArrowheads="1"/>
          </p:cNvSpPr>
          <p:nvPr/>
        </p:nvSpPr>
        <p:spPr bwMode="auto">
          <a:xfrm>
            <a:off x="2071688" y="3500438"/>
            <a:ext cx="6715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2060"/>
                </a:solidFill>
              </a:rPr>
              <a:t>Мультимедиа - кейс (наиболее популярный в последнее время, но зависит от технического оснащения школы).</a:t>
            </a:r>
          </a:p>
        </p:txBody>
      </p:sp>
      <p:sp>
        <p:nvSpPr>
          <p:cNvPr id="38920" name="TextBox 13"/>
          <p:cNvSpPr txBox="1">
            <a:spLocks noChangeArrowheads="1"/>
          </p:cNvSpPr>
          <p:nvPr/>
        </p:nvSpPr>
        <p:spPr bwMode="auto">
          <a:xfrm>
            <a:off x="2071688" y="4857750"/>
            <a:ext cx="6715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2060"/>
                </a:solidFill>
              </a:rPr>
              <a:t>Видео кейс (может содержать фильм, аудио и видео материалы. Его минус - ограничена возможность многократного просмотра </a:t>
            </a:r>
            <a:r>
              <a:rPr lang="ru-RU">
                <a:solidFill>
                  <a:srgbClr val="002060"/>
                </a:solidFill>
                <a:sym typeface="Symbol" pitchFamily="18" charset="2"/>
              </a:rPr>
              <a:t> искажение информации и ошибки</a:t>
            </a:r>
            <a:r>
              <a:rPr lang="ru-RU">
                <a:solidFill>
                  <a:srgbClr val="002060"/>
                </a:solidFill>
              </a:rPr>
              <a:t>).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183562" cy="679450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chemeClr val="accent1"/>
                </a:solidFill>
              </a:rPr>
              <a:t>Использование кейсов</a:t>
            </a:r>
          </a:p>
        </p:txBody>
      </p:sp>
      <p:sp>
        <p:nvSpPr>
          <p:cNvPr id="39938" name="TextBox 2"/>
          <p:cNvSpPr txBox="1">
            <a:spLocks noChangeArrowheads="1"/>
          </p:cNvSpPr>
          <p:nvPr/>
        </p:nvSpPr>
        <p:spPr bwMode="auto">
          <a:xfrm>
            <a:off x="428625" y="1071563"/>
            <a:ext cx="8286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Кейс дает возможность учителю использовать его на любой стадии обучения и для различных целей. </a:t>
            </a:r>
          </a:p>
        </p:txBody>
      </p:sp>
      <p:grpSp>
        <p:nvGrpSpPr>
          <p:cNvPr id="39939" name="Группа 49"/>
          <p:cNvGrpSpPr>
            <a:grpSpLocks/>
          </p:cNvGrpSpPr>
          <p:nvPr/>
        </p:nvGrpSpPr>
        <p:grpSpPr bwMode="auto">
          <a:xfrm>
            <a:off x="357188" y="2000250"/>
            <a:ext cx="8358187" cy="4071938"/>
            <a:chOff x="285720" y="1857364"/>
            <a:chExt cx="8358246" cy="4071966"/>
          </a:xfrm>
        </p:grpSpPr>
        <p:cxnSp>
          <p:nvCxnSpPr>
            <p:cNvPr id="14" name="Прямая соединительная линия 13"/>
            <p:cNvCxnSpPr>
              <a:endCxn id="0" idx="0"/>
            </p:cNvCxnSpPr>
            <p:nvPr/>
          </p:nvCxnSpPr>
          <p:spPr>
            <a:xfrm rot="10800000" flipV="1">
              <a:off x="2571736" y="2643182"/>
              <a:ext cx="1000132" cy="285752"/>
            </a:xfrm>
            <a:prstGeom prst="line">
              <a:avLst/>
            </a:prstGeom>
            <a:ln w="635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endCxn id="0" idx="0"/>
            </p:cNvCxnSpPr>
            <p:nvPr/>
          </p:nvCxnSpPr>
          <p:spPr>
            <a:xfrm>
              <a:off x="5286380" y="2643182"/>
              <a:ext cx="1108083" cy="285752"/>
            </a:xfrm>
            <a:prstGeom prst="line">
              <a:avLst/>
            </a:prstGeom>
            <a:ln w="635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Скругленный прямоугольник 6"/>
            <p:cNvGrpSpPr>
              <a:grpSpLocks/>
            </p:cNvGrpSpPr>
            <p:nvPr/>
          </p:nvGrpSpPr>
          <p:grpSpPr bwMode="auto">
            <a:xfrm>
              <a:off x="2836342" y="1820026"/>
              <a:ext cx="3127270" cy="859542"/>
              <a:chOff x="2907792" y="1962912"/>
              <a:chExt cx="3127248" cy="859536"/>
            </a:xfrm>
          </p:grpSpPr>
          <p:pic>
            <p:nvPicPr>
              <p:cNvPr id="39942" name="Скругленный прямоугольник 6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907792" y="1962912"/>
                <a:ext cx="3127248" cy="859536"/>
              </a:xfrm>
              <a:prstGeom prst="rect">
                <a:avLst/>
              </a:prstGeom>
              <a:noFill/>
            </p:spPr>
          </p:pic>
          <p:sp>
            <p:nvSpPr>
              <p:cNvPr id="39943" name="Text Box 7"/>
              <p:cNvSpPr txBox="1">
                <a:spLocks noChangeArrowheads="1"/>
              </p:cNvSpPr>
              <p:nvPr/>
            </p:nvSpPr>
            <p:spPr bwMode="auto">
              <a:xfrm>
                <a:off x="2967298" y="2038610"/>
                <a:ext cx="2995092" cy="7090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 b="1">
                  <a:solidFill>
                    <a:srgbClr val="FFFFFF"/>
                  </a:solidFill>
                  <a:latin typeface="Verdana" pitchFamily="34" charset="0"/>
                </a:endParaRPr>
              </a:p>
              <a:p>
                <a:pPr algn="ctr"/>
                <a:r>
                  <a:rPr lang="ru-RU" b="1">
                    <a:latin typeface="Verdana" pitchFamily="34" charset="0"/>
                  </a:rPr>
                  <a:t>Кейс - обучение</a:t>
                </a:r>
              </a:p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9" name="Скругленный прямоугольник 8"/>
            <p:cNvGrpSpPr>
              <a:grpSpLocks/>
            </p:cNvGrpSpPr>
            <p:nvPr/>
          </p:nvGrpSpPr>
          <p:grpSpPr bwMode="auto">
            <a:xfrm>
              <a:off x="818552" y="2886833"/>
              <a:ext cx="3499129" cy="932694"/>
              <a:chOff x="890016" y="3029712"/>
              <a:chExt cx="3499104" cy="932688"/>
            </a:xfrm>
          </p:grpSpPr>
          <p:pic>
            <p:nvPicPr>
              <p:cNvPr id="39945" name="Скругленный прямоугольник 8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90016" y="3029712"/>
                <a:ext cx="3499104" cy="932688"/>
              </a:xfrm>
              <a:prstGeom prst="rect">
                <a:avLst/>
              </a:prstGeom>
              <a:noFill/>
            </p:spPr>
          </p:pic>
          <p:sp>
            <p:nvSpPr>
              <p:cNvPr id="39946" name="Text Box 10"/>
              <p:cNvSpPr txBox="1">
                <a:spLocks noChangeArrowheads="1"/>
              </p:cNvSpPr>
              <p:nvPr/>
            </p:nvSpPr>
            <p:spPr bwMode="auto">
              <a:xfrm>
                <a:off x="970536" y="3113661"/>
                <a:ext cx="3345304" cy="773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ru-RU" b="1">
                    <a:latin typeface="Verdana" pitchFamily="34" charset="0"/>
                  </a:rPr>
                  <a:t>Открытая дискуссия</a:t>
                </a:r>
              </a:p>
            </p:txBody>
          </p:sp>
        </p:grpSp>
        <p:grpSp>
          <p:nvGrpSpPr>
            <p:cNvPr id="10" name="Скругленный прямоугольник 9"/>
            <p:cNvGrpSpPr>
              <a:grpSpLocks/>
            </p:cNvGrpSpPr>
            <p:nvPr/>
          </p:nvGrpSpPr>
          <p:grpSpPr bwMode="auto">
            <a:xfrm>
              <a:off x="4677347" y="2886833"/>
              <a:ext cx="3425976" cy="932694"/>
              <a:chOff x="4748784" y="3029712"/>
              <a:chExt cx="3425952" cy="932688"/>
            </a:xfrm>
          </p:grpSpPr>
          <p:pic>
            <p:nvPicPr>
              <p:cNvPr id="39948" name="Скругленный прямоугольник 9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748784" y="3029712"/>
                <a:ext cx="3425952" cy="932688"/>
              </a:xfrm>
              <a:prstGeom prst="rect">
                <a:avLst/>
              </a:prstGeom>
              <a:noFill/>
            </p:spPr>
          </p:pic>
          <p:sp>
            <p:nvSpPr>
              <p:cNvPr id="39949" name="Text Box 13"/>
              <p:cNvSpPr txBox="1">
                <a:spLocks noChangeArrowheads="1"/>
              </p:cNvSpPr>
              <p:nvPr/>
            </p:nvSpPr>
            <p:spPr bwMode="auto">
              <a:xfrm>
                <a:off x="4828161" y="3113661"/>
                <a:ext cx="3273866" cy="773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ru-RU" b="1">
                    <a:latin typeface="Verdana" pitchFamily="34" charset="0"/>
                  </a:rPr>
                  <a:t>Опрос (презентация)</a:t>
                </a:r>
              </a:p>
            </p:txBody>
          </p:sp>
        </p:grpSp>
        <p:cxnSp>
          <p:nvCxnSpPr>
            <p:cNvPr id="23" name="Прямая соединительная линия 22"/>
            <p:cNvCxnSpPr>
              <a:endCxn id="0" idx="0"/>
            </p:cNvCxnSpPr>
            <p:nvPr/>
          </p:nvCxnSpPr>
          <p:spPr>
            <a:xfrm rot="5400000">
              <a:off x="1285852" y="3857628"/>
              <a:ext cx="357189" cy="214315"/>
            </a:xfrm>
            <a:prstGeom prst="line">
              <a:avLst/>
            </a:prstGeom>
            <a:ln w="635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endCxn id="0" idx="0"/>
            </p:cNvCxnSpPr>
            <p:nvPr/>
          </p:nvCxnSpPr>
          <p:spPr>
            <a:xfrm rot="5400000">
              <a:off x="4929190" y="4071942"/>
              <a:ext cx="1285884" cy="714380"/>
            </a:xfrm>
            <a:prstGeom prst="line">
              <a:avLst/>
            </a:prstGeom>
            <a:ln w="635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endCxn id="0" idx="0"/>
            </p:cNvCxnSpPr>
            <p:nvPr/>
          </p:nvCxnSpPr>
          <p:spPr>
            <a:xfrm rot="16200000" flipH="1">
              <a:off x="6589727" y="3983042"/>
              <a:ext cx="1285884" cy="892181"/>
            </a:xfrm>
            <a:prstGeom prst="line">
              <a:avLst/>
            </a:prstGeom>
            <a:ln w="635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endCxn id="0" idx="0"/>
            </p:cNvCxnSpPr>
            <p:nvPr/>
          </p:nvCxnSpPr>
          <p:spPr>
            <a:xfrm rot="16200000" flipH="1">
              <a:off x="3286116" y="3857628"/>
              <a:ext cx="357189" cy="214315"/>
            </a:xfrm>
            <a:prstGeom prst="line">
              <a:avLst/>
            </a:prstGeom>
            <a:ln w="635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Скругленный прямоугольник 30"/>
            <p:cNvGrpSpPr>
              <a:grpSpLocks/>
            </p:cNvGrpSpPr>
            <p:nvPr/>
          </p:nvGrpSpPr>
          <p:grpSpPr bwMode="auto">
            <a:xfrm>
              <a:off x="245524" y="4106041"/>
              <a:ext cx="2218960" cy="926598"/>
              <a:chOff x="316992" y="4248912"/>
              <a:chExt cx="2218944" cy="926592"/>
            </a:xfrm>
          </p:grpSpPr>
          <p:pic>
            <p:nvPicPr>
              <p:cNvPr id="39955" name="Скругленный прямоугольник 30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16992" y="4248912"/>
                <a:ext cx="2218944" cy="926592"/>
              </a:xfrm>
              <a:prstGeom prst="rect">
                <a:avLst/>
              </a:prstGeom>
              <a:noFill/>
            </p:spPr>
          </p:pic>
          <p:sp>
            <p:nvSpPr>
              <p:cNvPr id="39956" name="Text Box 20"/>
              <p:cNvSpPr txBox="1">
                <a:spLocks noChangeArrowheads="1"/>
              </p:cNvSpPr>
              <p:nvPr/>
            </p:nvSpPr>
            <p:spPr bwMode="auto">
              <a:xfrm>
                <a:off x="431013" y="4360075"/>
                <a:ext cx="1995475" cy="70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ru-RU" b="1">
                    <a:latin typeface="Verdana" pitchFamily="34" charset="0"/>
                  </a:rPr>
                  <a:t>Руководимая </a:t>
                </a:r>
              </a:p>
            </p:txBody>
          </p:sp>
        </p:grpSp>
        <p:grpSp>
          <p:nvGrpSpPr>
            <p:cNvPr id="36" name="Скругленный прямоугольник 35"/>
            <p:cNvGrpSpPr>
              <a:grpSpLocks/>
            </p:cNvGrpSpPr>
            <p:nvPr/>
          </p:nvGrpSpPr>
          <p:grpSpPr bwMode="auto">
            <a:xfrm>
              <a:off x="2458387" y="4106041"/>
              <a:ext cx="2218960" cy="926598"/>
              <a:chOff x="2529840" y="4248912"/>
              <a:chExt cx="2218944" cy="926592"/>
            </a:xfrm>
          </p:grpSpPr>
          <p:pic>
            <p:nvPicPr>
              <p:cNvPr id="39958" name="Скругленный прямоугольник 35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529840" y="4248912"/>
                <a:ext cx="2218944" cy="926592"/>
              </a:xfrm>
              <a:prstGeom prst="rect">
                <a:avLst/>
              </a:prstGeom>
              <a:noFill/>
            </p:spPr>
          </p:pic>
          <p:sp>
            <p:nvSpPr>
              <p:cNvPr id="39959" name="Text Box 23"/>
              <p:cNvSpPr txBox="1">
                <a:spLocks noChangeArrowheads="1"/>
              </p:cNvSpPr>
              <p:nvPr/>
            </p:nvSpPr>
            <p:spPr bwMode="auto">
              <a:xfrm>
                <a:off x="2645575" y="4360075"/>
                <a:ext cx="1995475" cy="70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ru-RU" b="1">
                    <a:latin typeface="Verdana" pitchFamily="34" charset="0"/>
                  </a:rPr>
                  <a:t>Свободная </a:t>
                </a:r>
              </a:p>
            </p:txBody>
          </p:sp>
        </p:grpSp>
        <p:grpSp>
          <p:nvGrpSpPr>
            <p:cNvPr id="40" name="Скругленный прямоугольник 39"/>
            <p:cNvGrpSpPr>
              <a:grpSpLocks/>
            </p:cNvGrpSpPr>
            <p:nvPr/>
          </p:nvGrpSpPr>
          <p:grpSpPr bwMode="auto">
            <a:xfrm>
              <a:off x="3744652" y="5032640"/>
              <a:ext cx="2932197" cy="932694"/>
              <a:chOff x="3816096" y="5175504"/>
              <a:chExt cx="2932176" cy="932688"/>
            </a:xfrm>
          </p:grpSpPr>
          <p:pic>
            <p:nvPicPr>
              <p:cNvPr id="39961" name="Скругленный прямоугольник 39"/>
              <p:cNvPicPr>
                <a:picLocks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816096" y="5175504"/>
                <a:ext cx="2932176" cy="932688"/>
              </a:xfrm>
              <a:prstGeom prst="rect">
                <a:avLst/>
              </a:prstGeom>
              <a:noFill/>
            </p:spPr>
          </p:pic>
          <p:sp>
            <p:nvSpPr>
              <p:cNvPr id="39962" name="Text Box 26"/>
              <p:cNvSpPr txBox="1">
                <a:spLocks noChangeArrowheads="1"/>
              </p:cNvSpPr>
              <p:nvPr/>
            </p:nvSpPr>
            <p:spPr bwMode="auto">
              <a:xfrm>
                <a:off x="3931450" y="5288763"/>
                <a:ext cx="2709850" cy="70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ru-RU" b="1">
                    <a:latin typeface="Verdana" pitchFamily="34" charset="0"/>
                  </a:rPr>
                  <a:t>Индивидуальный</a:t>
                </a:r>
              </a:p>
            </p:txBody>
          </p:sp>
        </p:grpSp>
        <p:grpSp>
          <p:nvGrpSpPr>
            <p:cNvPr id="42" name="Скругленный прямоугольник 41"/>
            <p:cNvGrpSpPr>
              <a:grpSpLocks/>
            </p:cNvGrpSpPr>
            <p:nvPr/>
          </p:nvGrpSpPr>
          <p:grpSpPr bwMode="auto">
            <a:xfrm>
              <a:off x="6676849" y="5032640"/>
              <a:ext cx="1999502" cy="932694"/>
              <a:chOff x="6748272" y="5175504"/>
              <a:chExt cx="1999488" cy="932688"/>
            </a:xfrm>
          </p:grpSpPr>
          <p:pic>
            <p:nvPicPr>
              <p:cNvPr id="39964" name="Скругленный прямоугольник 41"/>
              <p:cNvPicPr>
                <a:picLocks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6748272" y="5175504"/>
                <a:ext cx="1999488" cy="932688"/>
              </a:xfrm>
              <a:prstGeom prst="rect">
                <a:avLst/>
              </a:prstGeom>
              <a:noFill/>
            </p:spPr>
          </p:pic>
          <p:sp>
            <p:nvSpPr>
              <p:cNvPr id="39965" name="Text Box 29"/>
              <p:cNvSpPr txBox="1">
                <a:spLocks noChangeArrowheads="1"/>
              </p:cNvSpPr>
              <p:nvPr/>
            </p:nvSpPr>
            <p:spPr bwMode="auto">
              <a:xfrm>
                <a:off x="6860388" y="5288763"/>
                <a:ext cx="1781162" cy="70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ru-RU" b="1">
                    <a:latin typeface="Verdana" pitchFamily="34" charset="0"/>
                  </a:rPr>
                  <a:t>Групповой </a:t>
                </a:r>
              </a:p>
            </p:txBody>
          </p:sp>
        </p:grpSp>
      </p:grp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1" name="Группа 11"/>
          <p:cNvGrpSpPr>
            <a:grpSpLocks/>
          </p:cNvGrpSpPr>
          <p:nvPr/>
        </p:nvGrpSpPr>
        <p:grpSpPr bwMode="auto">
          <a:xfrm>
            <a:off x="714375" y="1285875"/>
            <a:ext cx="7770813" cy="2643188"/>
            <a:chOff x="686248" y="714356"/>
            <a:chExt cx="7771504" cy="2643206"/>
          </a:xfrm>
        </p:grpSpPr>
        <p:cxnSp>
          <p:nvCxnSpPr>
            <p:cNvPr id="8" name="Прямая соединительная линия 7"/>
            <p:cNvCxnSpPr>
              <a:endCxn id="0" idx="0"/>
            </p:cNvCxnSpPr>
            <p:nvPr/>
          </p:nvCxnSpPr>
          <p:spPr>
            <a:xfrm rot="10800000" flipV="1">
              <a:off x="2486633" y="1785926"/>
              <a:ext cx="1128813" cy="492128"/>
            </a:xfrm>
            <a:prstGeom prst="line">
              <a:avLst/>
            </a:prstGeom>
            <a:ln w="63500">
              <a:solidFill>
                <a:srgbClr val="CE6B0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>
              <a:endCxn id="0" idx="0"/>
            </p:cNvCxnSpPr>
            <p:nvPr/>
          </p:nvCxnSpPr>
          <p:spPr>
            <a:xfrm>
              <a:off x="5487275" y="1785926"/>
              <a:ext cx="1170092" cy="492128"/>
            </a:xfrm>
            <a:prstGeom prst="line">
              <a:avLst/>
            </a:prstGeom>
            <a:ln w="63500">
              <a:solidFill>
                <a:srgbClr val="CE6B0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Скругленный прямоугольник 2"/>
            <p:cNvGrpSpPr>
              <a:grpSpLocks/>
            </p:cNvGrpSpPr>
            <p:nvPr/>
          </p:nvGrpSpPr>
          <p:grpSpPr bwMode="auto">
            <a:xfrm>
              <a:off x="2672578" y="672065"/>
              <a:ext cx="3676215" cy="1158248"/>
              <a:chOff x="2700528" y="1243584"/>
              <a:chExt cx="3675888" cy="1158240"/>
            </a:xfrm>
          </p:grpSpPr>
          <p:pic>
            <p:nvPicPr>
              <p:cNvPr id="40966" name="Скругленный прямоугольник 2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700528" y="1243584"/>
                <a:ext cx="3675888" cy="1158240"/>
              </a:xfrm>
              <a:prstGeom prst="rect">
                <a:avLst/>
              </a:prstGeom>
              <a:noFill/>
            </p:spPr>
          </p:pic>
          <p:sp>
            <p:nvSpPr>
              <p:cNvPr id="40967" name="Text Box 7"/>
              <p:cNvSpPr txBox="1">
                <a:spLocks noChangeArrowheads="1"/>
              </p:cNvSpPr>
              <p:nvPr/>
            </p:nvSpPr>
            <p:spPr bwMode="auto">
              <a:xfrm>
                <a:off x="2795280" y="1338596"/>
                <a:ext cx="3494238" cy="9745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 b="1">
                  <a:solidFill>
                    <a:srgbClr val="FFFFFF"/>
                  </a:solidFill>
                  <a:latin typeface="Verdana" pitchFamily="34" charset="0"/>
                </a:endParaRPr>
              </a:p>
              <a:p>
                <a:pPr algn="ctr"/>
                <a:endParaRPr lang="ru-RU" b="1">
                  <a:solidFill>
                    <a:srgbClr val="FFFFFF"/>
                  </a:solidFill>
                  <a:latin typeface="Verdana" pitchFamily="34" charset="0"/>
                </a:endParaRPr>
              </a:p>
              <a:p>
                <a:pPr algn="ctr"/>
                <a:r>
                  <a:rPr lang="ru-RU" b="1">
                    <a:solidFill>
                      <a:srgbClr val="50141B"/>
                    </a:solidFill>
                    <a:latin typeface="Verdana" pitchFamily="34" charset="0"/>
                  </a:rPr>
                  <a:t>Кейс – экзамен (зачет)</a:t>
                </a:r>
              </a:p>
              <a:p>
                <a:pPr algn="ctr"/>
                <a:endParaRPr lang="ru-RU" b="1">
                  <a:solidFill>
                    <a:srgbClr val="FFFFFF"/>
                  </a:solidFill>
                  <a:latin typeface="Verdana" pitchFamily="34" charset="0"/>
                </a:endParaRPr>
              </a:p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4" name="Скругленный прямоугольник 3"/>
            <p:cNvGrpSpPr>
              <a:grpSpLocks/>
            </p:cNvGrpSpPr>
            <p:nvPr/>
          </p:nvGrpSpPr>
          <p:grpSpPr bwMode="auto">
            <a:xfrm>
              <a:off x="648526" y="2238747"/>
              <a:ext cx="3670118" cy="1152152"/>
              <a:chOff x="676656" y="2810256"/>
              <a:chExt cx="3669792" cy="1152144"/>
            </a:xfrm>
          </p:grpSpPr>
          <p:pic>
            <p:nvPicPr>
              <p:cNvPr id="40969" name="Скругленный прямоугольник 3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76656" y="2810256"/>
                <a:ext cx="3669792" cy="1152144"/>
              </a:xfrm>
              <a:prstGeom prst="rect">
                <a:avLst/>
              </a:prstGeom>
              <a:noFill/>
            </p:spPr>
          </p:pic>
          <p:sp>
            <p:nvSpPr>
              <p:cNvPr id="40970" name="Text Box 10"/>
              <p:cNvSpPr txBox="1">
                <a:spLocks noChangeArrowheads="1"/>
              </p:cNvSpPr>
              <p:nvPr/>
            </p:nvSpPr>
            <p:spPr bwMode="auto">
              <a:xfrm>
                <a:off x="767096" y="2901791"/>
                <a:ext cx="3494238" cy="9745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ru-RU" b="1">
                    <a:solidFill>
                      <a:srgbClr val="50141B"/>
                    </a:solidFill>
                    <a:latin typeface="Verdana" pitchFamily="34" charset="0"/>
                  </a:rPr>
                  <a:t>С предварительной подготовкой</a:t>
                </a:r>
              </a:p>
            </p:txBody>
          </p:sp>
        </p:grpSp>
        <p:grpSp>
          <p:nvGrpSpPr>
            <p:cNvPr id="5" name="Скругленный прямоугольник 4"/>
            <p:cNvGrpSpPr>
              <a:grpSpLocks/>
            </p:cNvGrpSpPr>
            <p:nvPr/>
          </p:nvGrpSpPr>
          <p:grpSpPr bwMode="auto">
            <a:xfrm>
              <a:off x="4818560" y="2238747"/>
              <a:ext cx="3670118" cy="1152152"/>
              <a:chOff x="4846320" y="2810256"/>
              <a:chExt cx="3669792" cy="1152144"/>
            </a:xfrm>
          </p:grpSpPr>
          <p:pic>
            <p:nvPicPr>
              <p:cNvPr id="40972" name="Скругленный прямоугольник 4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846320" y="2810256"/>
                <a:ext cx="3669792" cy="1152144"/>
              </a:xfrm>
              <a:prstGeom prst="rect">
                <a:avLst/>
              </a:prstGeom>
              <a:noFill/>
            </p:spPr>
          </p:pic>
          <p:sp>
            <p:nvSpPr>
              <p:cNvPr id="40973" name="Text Box 13"/>
              <p:cNvSpPr txBox="1">
                <a:spLocks noChangeArrowheads="1"/>
              </p:cNvSpPr>
              <p:nvPr/>
            </p:nvSpPr>
            <p:spPr bwMode="auto">
              <a:xfrm>
                <a:off x="4938229" y="2901791"/>
                <a:ext cx="3494238" cy="9745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ru-RU" b="1">
                    <a:solidFill>
                      <a:srgbClr val="50141B"/>
                    </a:solidFill>
                    <a:latin typeface="Verdana" pitchFamily="34" charset="0"/>
                  </a:rPr>
                  <a:t>Без предварительной подготовки</a:t>
                </a:r>
              </a:p>
            </p:txBody>
          </p:sp>
        </p:grpSp>
      </p:grpSp>
      <p:sp>
        <p:nvSpPr>
          <p:cNvPr id="40962" name="TextBox 12"/>
          <p:cNvSpPr txBox="1">
            <a:spLocks noChangeArrowheads="1"/>
          </p:cNvSpPr>
          <p:nvPr/>
        </p:nvSpPr>
        <p:spPr bwMode="auto">
          <a:xfrm>
            <a:off x="500063" y="357188"/>
            <a:ext cx="82153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Кейс – метод возможно использовать и в качестве экзаменов или зачетов.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63" y="4000500"/>
            <a:ext cx="814387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Перед зачетом ученик может получить кейс-задание на дом, он должен его проанализировать и принести экзаменатору отчет с ответами на поставленные вопросы. Можно предложить кейс и прямо на зачете, но тогда он должен быть достаточно коротким и простым, для того чтобы уложиться в отведенное время.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/>
                </a:solidFill>
              </a:rPr>
              <a:t>Работа ученика с кейсом ГИА и ЕГЭ</a:t>
            </a:r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14282" y="1428736"/>
            <a:ext cx="450059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1)Определите по карте расстояние на местности по прямой от дома лесника до точки В. Полученный результат округлите до десятков метров. Ответ запишите в виде числа. 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dirty="0" smtClean="0"/>
              <a:t>2)Определите по карте, в каком направлении от дома лесника находится точка В. </a:t>
            </a:r>
          </a:p>
          <a:p>
            <a:endParaRPr lang="ru-RU" dirty="0" smtClean="0"/>
          </a:p>
          <a:p>
            <a:r>
              <a:rPr lang="ru-RU" dirty="0" smtClean="0"/>
              <a:t>3)Участники школьной футбольной секции выбирают место для обустройства нового футбольного поля. Оцените, какой из участков, обозначенных на карте цифрами 1, 2 и 3, наиболее подходит для этого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/>
                </a:solidFill>
              </a:rPr>
              <a:t>Работа ученика с кейсом ГИА и ЕГЭ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рисунках представлены варианты профиля рельефа местности, построенные на основе карты по линии А–В разными учащимися. Какой из профилей построен верно? </a:t>
            </a:r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14422"/>
            <a:ext cx="25431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5429264"/>
            <a:ext cx="25431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500306"/>
            <a:ext cx="2543175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929066"/>
            <a:ext cx="2543175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/>
                </a:solidFill>
              </a:rPr>
              <a:t>Работа ученика с кейсом ГИА и ЕГЭ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1)Определите по карте расстояние на местности по прямой от башни до</a:t>
            </a:r>
          </a:p>
          <a:p>
            <a:r>
              <a:rPr lang="ru-RU" dirty="0" smtClean="0"/>
              <a:t>колодца. Измерение проводите между центрами условных знаков.</a:t>
            </a:r>
          </a:p>
          <a:p>
            <a:r>
              <a:rPr lang="ru-RU" dirty="0" smtClean="0"/>
              <a:t>Полученный результат округлите до десятков метров. </a:t>
            </a:r>
          </a:p>
          <a:p>
            <a:endParaRPr lang="ru-RU" dirty="0" smtClean="0"/>
          </a:p>
          <a:p>
            <a:r>
              <a:rPr lang="ru-RU" dirty="0" smtClean="0"/>
              <a:t>2)Определите по карте, в каком направлении от башни находится яма. </a:t>
            </a:r>
          </a:p>
          <a:p>
            <a:r>
              <a:rPr lang="ru-RU" dirty="0" smtClean="0"/>
              <a:t>3)Участники школьной футбольной секции выбирают место для обустройства</a:t>
            </a:r>
          </a:p>
          <a:p>
            <a:r>
              <a:rPr lang="ru-RU" dirty="0" smtClean="0"/>
              <a:t>нового футбольного поля. Оцените, какой из участков, обозначенных на</a:t>
            </a:r>
          </a:p>
          <a:p>
            <a:r>
              <a:rPr lang="ru-RU" dirty="0" smtClean="0"/>
              <a:t>карте цифрами 1, 2 и 3, больше всего подходит для этого. Для обоснования</a:t>
            </a:r>
          </a:p>
          <a:p>
            <a:r>
              <a:rPr lang="ru-RU" dirty="0" smtClean="0"/>
              <a:t>своего ответа приведите два довода.</a:t>
            </a:r>
          </a:p>
          <a:p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4214842" cy="11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500306"/>
            <a:ext cx="4214842" cy="1562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071942"/>
            <a:ext cx="421484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/>
                </a:solidFill>
              </a:rPr>
              <a:t>Работа ученика с кейсом ГИА и ЕГЭ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857752" y="1600200"/>
            <a:ext cx="4133848" cy="4543444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1)Какой из перечисленных городов, показанных на карте, находится в зоне действия циклона? </a:t>
            </a:r>
          </a:p>
          <a:p>
            <a:endParaRPr lang="ru-RU" dirty="0" smtClean="0"/>
          </a:p>
          <a:p>
            <a:r>
              <a:rPr lang="ru-RU" b="1" dirty="0" smtClean="0"/>
              <a:t>1) Тюмень 2) Салехард 3) Новосибирск 4) Петрозаводск 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2) Карта погоды составлена на 7 февраля. В каком из перечисленных городов, показанных на карте, на следующий день вероятно существенное потепление?</a:t>
            </a:r>
          </a:p>
          <a:p>
            <a:endParaRPr lang="ru-RU" b="1" dirty="0" smtClean="0"/>
          </a:p>
          <a:p>
            <a:r>
              <a:rPr lang="ru-RU" b="1" dirty="0" smtClean="0"/>
              <a:t> 1) Москва 2) Новосибирск 3) Пермь 4) Салехард</a:t>
            </a:r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43051"/>
            <a:ext cx="4695828" cy="3499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500063"/>
            <a:ext cx="8183562" cy="71437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/>
                </a:solidFill>
              </a:rPr>
              <a:t>История возникновения</a:t>
            </a:r>
          </a:p>
        </p:txBody>
      </p:sp>
      <p:sp>
        <p:nvSpPr>
          <p:cNvPr id="17410" name="Прямоугольник 4"/>
          <p:cNvSpPr>
            <a:spLocks noChangeArrowheads="1"/>
          </p:cNvSpPr>
          <p:nvPr/>
        </p:nvSpPr>
        <p:spPr bwMode="auto">
          <a:xfrm>
            <a:off x="428625" y="1285875"/>
            <a:ext cx="82867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-457200" algn="just"/>
            <a:r>
              <a:rPr lang="ru-RU" sz="2400" dirty="0">
                <a:solidFill>
                  <a:srgbClr val="14425D"/>
                </a:solidFill>
                <a:latin typeface="Arial Narrow" pitchFamily="34" charset="0"/>
                <a:ea typeface="Segoe UI"/>
                <a:cs typeface="Times New Roman" pitchFamily="18" charset="0"/>
              </a:rPr>
              <a:t>Метод анализа конкретных ситуаций возник в начале </a:t>
            </a:r>
            <a:r>
              <a:rPr lang="ru-RU" sz="2400" dirty="0" err="1">
                <a:solidFill>
                  <a:srgbClr val="14425D"/>
                </a:solidFill>
                <a:latin typeface="Arial Narrow" pitchFamily="34" charset="0"/>
                <a:ea typeface="Segoe UI"/>
                <a:cs typeface="Times New Roman" pitchFamily="18" charset="0"/>
              </a:rPr>
              <a:t>XXв</a:t>
            </a:r>
            <a:r>
              <a:rPr lang="ru-RU" sz="2400" dirty="0">
                <a:solidFill>
                  <a:srgbClr val="14425D"/>
                </a:solidFill>
                <a:latin typeface="Arial Narrow" pitchFamily="34" charset="0"/>
                <a:ea typeface="Segoe UI"/>
                <a:cs typeface="Times New Roman" pitchFamily="18" charset="0"/>
              </a:rPr>
              <a:t>. в Школе бизнеса Гарвардского университета (США). Название его произошло от латинского термина «казус» — запутанный или необычный случай.</a:t>
            </a:r>
          </a:p>
          <a:p>
            <a:pPr marL="179388" indent="-457200" algn="just"/>
            <a:r>
              <a:rPr lang="ru-RU" sz="2400" dirty="0">
                <a:solidFill>
                  <a:srgbClr val="14425D"/>
                </a:solidFill>
                <a:latin typeface="Arial Narrow" pitchFamily="34" charset="0"/>
                <a:ea typeface="Segoe UI"/>
                <a:cs typeface="Times New Roman" pitchFamily="18" charset="0"/>
              </a:rPr>
              <a:t>Главная особенность метода — изучение студентами прецедентов, т.е. имевшихся в прошлом ситуаций из деловой практики. </a:t>
            </a:r>
          </a:p>
          <a:p>
            <a:pPr marL="179388" indent="-457200" algn="just"/>
            <a:r>
              <a:rPr lang="ru-RU" sz="2400" dirty="0">
                <a:solidFill>
                  <a:srgbClr val="14425D"/>
                </a:solidFill>
                <a:latin typeface="Arial Narrow" pitchFamily="34" charset="0"/>
                <a:ea typeface="Segoe UI"/>
                <a:cs typeface="Times New Roman" pitchFamily="18" charset="0"/>
              </a:rPr>
              <a:t>Существуют различные обозначения этой технологии. В зарубежных публикациях можно встретить названия: метод изучения ситуации, метод деловых историй и, наконец, просто метод кейсов. В российских изданиях чаще всего говорится о методе анализа конкретных ситуаций (АКС), деловых ситуаций, </a:t>
            </a:r>
            <a:r>
              <a:rPr lang="ru-RU" sz="2400" dirty="0" err="1">
                <a:solidFill>
                  <a:srgbClr val="14425D"/>
                </a:solidFill>
                <a:latin typeface="Arial Narrow" pitchFamily="34" charset="0"/>
                <a:ea typeface="Segoe UI"/>
                <a:cs typeface="Times New Roman" pitchFamily="18" charset="0"/>
              </a:rPr>
              <a:t>кейс-методе</a:t>
            </a:r>
            <a:r>
              <a:rPr lang="ru-RU" sz="2400" dirty="0">
                <a:solidFill>
                  <a:srgbClr val="14425D"/>
                </a:solidFill>
                <a:latin typeface="Arial Narrow" pitchFamily="34" charset="0"/>
                <a:ea typeface="Segoe UI"/>
                <a:cs typeface="Times New Roman" pitchFamily="18" charset="0"/>
              </a:rPr>
              <a:t>, ситуационных задачах.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/>
                </a:solidFill>
              </a:rPr>
              <a:t>Работа ученика с кейсом ГИА и ЕГЭ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929190" y="1600200"/>
            <a:ext cx="4062410" cy="472440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1. Определить по графику величину  ЕП в 2000, 2005 году. </a:t>
            </a:r>
            <a:endParaRPr lang="ru-RU" dirty="0" smtClean="0"/>
          </a:p>
          <a:p>
            <a:r>
              <a:rPr lang="ru-RU" b="1" dirty="0" smtClean="0"/>
              <a:t>2. Определить величину естественной убыли в 1995 году и 2000 году.</a:t>
            </a:r>
            <a:endParaRPr lang="ru-RU" dirty="0" smtClean="0"/>
          </a:p>
          <a:p>
            <a:r>
              <a:rPr lang="ru-RU" b="1" dirty="0" smtClean="0"/>
              <a:t>3. Определить по графику, в каком году ЕП был самым низким? Самым высоким?</a:t>
            </a:r>
            <a:endParaRPr lang="ru-RU" dirty="0" smtClean="0"/>
          </a:p>
          <a:p>
            <a:r>
              <a:rPr lang="ru-RU" b="1" dirty="0" smtClean="0"/>
              <a:t>4. Рассчитать в каком году был самый высокий уровень смертности? Рождаемости?</a:t>
            </a:r>
            <a:endParaRPr lang="ru-RU" dirty="0" smtClean="0"/>
          </a:p>
          <a:p>
            <a:r>
              <a:rPr lang="ru-RU" b="1" dirty="0" smtClean="0"/>
              <a:t>5. Определите по графику, в каком году за период, показанный на графике (1990-2008гг.), в России наблюдался наибольший ЕП прирост населения</a:t>
            </a:r>
            <a:endParaRPr lang="ru-RU" dirty="0" smtClean="0"/>
          </a:p>
          <a:p>
            <a:r>
              <a:rPr lang="ru-RU" b="1" dirty="0" smtClean="0"/>
              <a:t>6. Определить по графику наименьший показатель естественной убыли?</a:t>
            </a:r>
            <a:endParaRPr lang="ru-RU" dirty="0" smtClean="0"/>
          </a:p>
          <a:p>
            <a:r>
              <a:rPr lang="ru-RU" b="1" dirty="0" smtClean="0"/>
              <a:t>7. Определить величину ЕП в 2005 году?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43050"/>
            <a:ext cx="4695828" cy="37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/>
                </a:solidFill>
              </a:rPr>
              <a:t>Работа ученика с кейсом ГИА и ЕГЭ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 flipH="1">
            <a:off x="8991600" y="5429264"/>
            <a:ext cx="1866944" cy="895336"/>
          </a:xfrm>
        </p:spPr>
        <p:txBody>
          <a:bodyPr>
            <a:normAutofit/>
          </a:bodyPr>
          <a:lstStyle/>
          <a:p>
            <a:r>
              <a:rPr lang="ru-RU" b="1" dirty="0" smtClean="0"/>
              <a:t> </a:t>
            </a:r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1214422"/>
            <a:ext cx="7500990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/>
                </a:solidFill>
              </a:rPr>
              <a:t>Работа ученика с кейсом ГИА и ЕГЭ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929190" y="1600200"/>
            <a:ext cx="406241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85860"/>
            <a:ext cx="714380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000372"/>
            <a:ext cx="714380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/>
                </a:solidFill>
              </a:rPr>
              <a:t>Работа ученика с кейсом ГИА и ЕГЭ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929190" y="1600200"/>
            <a:ext cx="406241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</p:txBody>
      </p:sp>
      <p:pic>
        <p:nvPicPr>
          <p:cNvPr id="14" name="Содержимое 13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71546"/>
            <a:ext cx="826772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183563" cy="693738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Вывод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63" y="1071563"/>
            <a:ext cx="8143875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000" indent="-457200" algn="just">
              <a:buFont typeface="Arial" pitchFamily="34" charset="0"/>
              <a:buNone/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Практически любой преподаватель, который захочет внедрять </a:t>
            </a:r>
            <a:r>
              <a:rPr lang="ru-RU" sz="2400" b="1" dirty="0" err="1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кейс-технологии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, сможет это сделать вполне профессионально, изучив специальную литературу, пройдя тренинг и имея на руках учебные ситуации. Однако выбор в пользу применения интерактивных технологий обучения не должен стать самоцелью: ведь каждая из названных технологий ситуационного анализа должна быть внедрена с учётом учебных целей и задач, особенностей учебной группы, их интересов и потребностей, уровня компетентности, регламента и многих других факторов, определяющих возможности внедрения </a:t>
            </a:r>
            <a:r>
              <a:rPr lang="ru-RU" sz="2400" b="1" dirty="0" err="1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кейс-технологий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, их подготовки и проведения.</a:t>
            </a:r>
          </a:p>
        </p:txBody>
      </p:sp>
      <p:pic>
        <p:nvPicPr>
          <p:cNvPr id="41987" name="Рисунок 4" descr="Изображение в Рисунок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5214938"/>
            <a:ext cx="1928813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183562" cy="7508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/>
                </a:solidFill>
              </a:rPr>
              <a:t>Кейс – технология </a:t>
            </a:r>
            <a:endParaRPr lang="ru-RU" sz="4000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" y="1214438"/>
            <a:ext cx="7858125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Segoe UI" pitchFamily="34" charset="0"/>
                <a:cs typeface="Times New Roman" pitchFamily="18" charset="0"/>
              </a:rPr>
              <a:t>Это метод активного проблемно – ситуационного анализа, основанный на обучении путем решения конкретных задач-ситуаций (кейсов).</a:t>
            </a:r>
          </a:p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Главное её предназначение – развивать способность разрабатывать проблемы и находить их решение, учиться работать с информацией.</a:t>
            </a:r>
          </a:p>
        </p:txBody>
      </p:sp>
      <p:pic>
        <p:nvPicPr>
          <p:cNvPr id="19459" name="Рисунок 7" descr="_lon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714875" y="3071813"/>
            <a:ext cx="3781425" cy="26384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785813" y="3429000"/>
            <a:ext cx="3857625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При  этом акцент делается не на получение готовых знаний, а на их выработку, на </a:t>
            </a:r>
            <a:r>
              <a:rPr lang="ru-RU" sz="2400" b="1" u="sng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Segoe UI" pitchFamily="34" charset="0"/>
                <a:cs typeface="Times New Roman" pitchFamily="18" charset="0"/>
              </a:rPr>
              <a:t>сотворчество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 учителя и ученика!</a:t>
            </a:r>
          </a:p>
        </p:txBody>
      </p:sp>
      <p:pic>
        <p:nvPicPr>
          <p:cNvPr id="2050" name="Picture 2" descr="D:\Documents and Settings\Семья\Рабочий стол\фото-школа\P1010621.JPG"/>
          <p:cNvPicPr>
            <a:picLocks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500562" y="3071810"/>
            <a:ext cx="4357718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86750" cy="78581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/>
                </a:solidFill>
              </a:rPr>
              <a:t>Методы кейс - технологии</a:t>
            </a:r>
          </a:p>
        </p:txBody>
      </p:sp>
      <p:pic>
        <p:nvPicPr>
          <p:cNvPr id="3" name="Схема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8" y="1206500"/>
            <a:ext cx="8382000" cy="47307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183562" cy="7651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/>
                </a:solidFill>
              </a:rPr>
              <a:t>Метод инцидентов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625" y="1285875"/>
            <a:ext cx="8215313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В центре внимания находится процесс получения информации.</a:t>
            </a:r>
          </a:p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Цель метода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— поиск информации самим учеником, и – как следствие – обучение его работе с необходимой информацией, ее сбором, систематизацией и анализом. </a:t>
            </a:r>
          </a:p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Обучаемые получают кейс не в полном объеме. Сообщение может быть письменным или устным, по типу: «Случилось…» или «Произошло...».</a:t>
            </a:r>
          </a:p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Хотя такая форма работы требует много времени, ее можно рассматривать как особенно приближенную к практике, где получение информации составляет существенную часть всего процесса принятия решения.</a:t>
            </a:r>
          </a:p>
        </p:txBody>
      </p:sp>
      <p:sp>
        <p:nvSpPr>
          <p:cNvPr id="7" name="Стрелка влево 6">
            <a:hlinkClick r:id="rId3" action="ppaction://hlinksldjump"/>
          </p:cNvPr>
          <p:cNvSpPr/>
          <p:nvPr/>
        </p:nvSpPr>
        <p:spPr>
          <a:xfrm>
            <a:off x="357188" y="6000750"/>
            <a:ext cx="785812" cy="5000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183563" cy="1179513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1"/>
                </a:solidFill>
              </a:rPr>
              <a:t>Метод разбора деловой корреспонденции («баскетметод»)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625" y="1560513"/>
            <a:ext cx="8215313" cy="30464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Метод основан на работе с документами и бумагами, относящимися к той или иной организации, ситуации, проблеме.</a:t>
            </a:r>
          </a:p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Учащиеся получают от преподавателя папки с одинаковым набором документов, в зависимости от темы и предмета. </a:t>
            </a:r>
          </a:p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Цель ученика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— занять позицию человека, ответственного за работу с «входящими документами», и справиться со всеми задачами, которые она подразумевает.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625" y="4500563"/>
            <a:ext cx="7000875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Примерами использования метода могут служить кейсы по экономике, праву, обществознанию, истории, где требуется анализ большого количества первоисточников и документов.</a:t>
            </a:r>
          </a:p>
        </p:txBody>
      </p:sp>
      <p:pic>
        <p:nvPicPr>
          <p:cNvPr id="29700" name="Рисунок 6" descr="iStock_stackPapersSm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0" y="4286250"/>
            <a:ext cx="14287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7" descr="trash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0"/>
            <a:ext cx="10001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лево 8">
            <a:hlinkClick r:id="rId4" action="ppaction://hlinksldjump"/>
          </p:cNvPr>
          <p:cNvSpPr/>
          <p:nvPr/>
        </p:nvSpPr>
        <p:spPr>
          <a:xfrm>
            <a:off x="357188" y="6000750"/>
            <a:ext cx="785812" cy="5000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183562" cy="714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/>
                </a:solidFill>
              </a:rPr>
              <a:t>Игровое проектирование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875" y="928688"/>
            <a:ext cx="5000625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0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Цель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  — процесс создания или совершенствования проектов. </a:t>
            </a:r>
          </a:p>
          <a:p>
            <a:pPr marL="1800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Участников занятия можно разбить на группы, каждая из которых будет разрабатывать свой проект. 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7188" y="6072188"/>
            <a:ext cx="785812" cy="50006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24" name="Рисунок 4" descr="dno0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54844" y="1000125"/>
            <a:ext cx="2476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625" y="3835400"/>
            <a:ext cx="5072063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0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Процесс конструирования перспективы несёт в себе все элементы творческого отношения к реальности, позволяет глубже понять явления сегодняшнего дня, увидеть пути развития.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625" y="2786063"/>
            <a:ext cx="792956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0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Игровое проектирование может включать проекты разного типа: исследовательский, поисковый, творческий, аналитический, прогностический. </a:t>
            </a:r>
          </a:p>
        </p:txBody>
      </p:sp>
      <p:pic>
        <p:nvPicPr>
          <p:cNvPr id="30727" name="Рисунок 7" descr="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143636" y="3714752"/>
            <a:ext cx="257176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342900"/>
            <a:ext cx="8286750" cy="5857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1"/>
                </a:solidFill>
              </a:rPr>
              <a:t>Ситуационно-ролевая игра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625" y="857250"/>
            <a:ext cx="8215313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Цель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 - в виде инсценировки создать перед аудиторией правдивую историческую, правовую, социально-психологическую ситуацию и затем дать возможность оценить поступки и поведение участников игры.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Одна из разновидностей метода инсценировки — ролевая игра.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57188" y="6000750"/>
            <a:ext cx="785812" cy="5000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500563" y="2857500"/>
            <a:ext cx="4221162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Метод дискуссии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714625" y="3429000"/>
            <a:ext cx="6072188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Дискуссия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 — обмен мнениями по какому-либо вопросу в соответствии с более или менее определёнными правилами процедуры.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К интенсивным технологиям обучения относятся групповые и межгрупповые дискуссии.</a:t>
            </a:r>
          </a:p>
        </p:txBody>
      </p:sp>
      <p:pic>
        <p:nvPicPr>
          <p:cNvPr id="31750" name="Picture 4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14313" y="3670102"/>
            <a:ext cx="2500312" cy="1875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88" y="392113"/>
            <a:ext cx="5254625" cy="7508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/>
                </a:solidFill>
              </a:rPr>
              <a:t>Кейс - стади</a:t>
            </a: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643188" y="1000125"/>
            <a:ext cx="60007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180000" indent="-457200" algn="just"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Этот метод отличается большим объемом материала, так как помимо описания случая предоставляется и весь объем информации, которым могут пользоваться ученики.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0063" y="2786063"/>
            <a:ext cx="8072437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Основной упор в работе над случаем делается на анализ и синтез проблемы и на принятие решений.</a:t>
            </a:r>
          </a:p>
        </p:txBody>
      </p:sp>
      <p:pic>
        <p:nvPicPr>
          <p:cNvPr id="32772" name="Рисунок 9" descr="Boo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57188" y="739775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28625" y="3571875"/>
            <a:ext cx="8215313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Segoe UI" pitchFamily="34" charset="0"/>
                <a:cs typeface="Times New Roman" pitchFamily="18" charset="0"/>
              </a:rPr>
              <a:t>Цель метода кейс-стади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 – совместными усилиями группы учащихся проанализировать представленную ситуацию, разработать варианты проблем, найти их практическое решение, закончить оценкой предложенных алгоритмов и выбором лучшего из них.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</TotalTime>
  <Words>1288</Words>
  <Application>Microsoft Office PowerPoint</Application>
  <PresentationFormat>Экран (4:3)</PresentationFormat>
  <Paragraphs>136</Paragraphs>
  <Slides>24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Кейс – технологии  в учебном процессе при подготовке к егэ и гиа</vt:lpstr>
      <vt:lpstr>История возникновения</vt:lpstr>
      <vt:lpstr>Кейс – технология </vt:lpstr>
      <vt:lpstr>Методы кейс - технологии</vt:lpstr>
      <vt:lpstr>Метод инцидентов</vt:lpstr>
      <vt:lpstr>Метод разбора деловой корреспонденции («баскетметод»)</vt:lpstr>
      <vt:lpstr>Игровое проектирование</vt:lpstr>
      <vt:lpstr>Ситуационно-ролевая игра</vt:lpstr>
      <vt:lpstr>Кейс - стади</vt:lpstr>
      <vt:lpstr>Особенности:</vt:lpstr>
      <vt:lpstr>Работа ученика с кейсом</vt:lpstr>
      <vt:lpstr>Действия учителя  в кейс - технологии</vt:lpstr>
      <vt:lpstr>Виды кейсов</vt:lpstr>
      <vt:lpstr>Использование кейсов</vt:lpstr>
      <vt:lpstr>Слайд 15</vt:lpstr>
      <vt:lpstr>Работа ученика с кейсом ГИА и ЕГЭ</vt:lpstr>
      <vt:lpstr>Работа ученика с кейсом ГИА и ЕГЭ</vt:lpstr>
      <vt:lpstr>Работа ученика с кейсом ГИА и ЕГЭ</vt:lpstr>
      <vt:lpstr>Работа ученика с кейсом ГИА и ЕГЭ</vt:lpstr>
      <vt:lpstr>Работа ученика с кейсом ГИА и ЕГЭ</vt:lpstr>
      <vt:lpstr>Работа ученика с кейсом ГИА и ЕГЭ</vt:lpstr>
      <vt:lpstr>Работа ученика с кейсом ГИА и ЕГЭ</vt:lpstr>
      <vt:lpstr>Работа ученика с кейсом ГИА и ЕГЭ</vt:lpstr>
      <vt:lpstr>Вывод </vt:lpstr>
    </vt:vector>
  </TitlesOfParts>
  <Company>JKX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Кейс – технологии в учебном процессе</dc:title>
  <dc:creator>user</dc:creator>
  <cp:lastModifiedBy>User</cp:lastModifiedBy>
  <cp:revision>78</cp:revision>
  <dcterms:created xsi:type="dcterms:W3CDTF">2010-04-10T16:46:07Z</dcterms:created>
  <dcterms:modified xsi:type="dcterms:W3CDTF">2013-02-16T06:24:00Z</dcterms:modified>
</cp:coreProperties>
</file>