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2" r:id="rId4"/>
    <p:sldId id="263" r:id="rId5"/>
    <p:sldId id="264" r:id="rId6"/>
    <p:sldId id="265" r:id="rId7"/>
    <p:sldId id="270" r:id="rId8"/>
    <p:sldId id="271" r:id="rId9"/>
    <p:sldId id="266" r:id="rId10"/>
    <p:sldId id="267" r:id="rId11"/>
    <p:sldId id="274" r:id="rId12"/>
    <p:sldId id="279" r:id="rId13"/>
    <p:sldId id="268" r:id="rId14"/>
    <p:sldId id="272" r:id="rId15"/>
    <p:sldId id="275" r:id="rId16"/>
    <p:sldId id="276" r:id="rId17"/>
    <p:sldId id="277" r:id="rId18"/>
    <p:sldId id="278" r:id="rId19"/>
    <p:sldId id="285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1C1B5-6BE3-42E4-A770-A2BAEE41F935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19FAF-42EB-4190-AF70-01FFD7664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96AE55-C4E2-4B0D-8918-4F780BB361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http://www.photosight.ru/</a:t>
            </a:r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8A80E-E926-49C4-AA51-DEA0E06FBA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9991F-1BDB-4474-8DCF-82B989FD33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http://open.az/</a:t>
            </a:r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4C08D8-7A8B-47AC-B9BE-37745EEEC3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slide" Target="slide14.xml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 «</a:t>
            </a:r>
            <a:r>
              <a:rPr lang="ru-RU" sz="4400" i="1" dirty="0" smtClean="0"/>
              <a:t>РОССИЯ –НАШ ДОМ»</a:t>
            </a:r>
            <a:endParaRPr lang="ru-RU" sz="4400" i="1" dirty="0"/>
          </a:p>
        </p:txBody>
      </p:sp>
      <p:pic>
        <p:nvPicPr>
          <p:cNvPr id="1026" name="Picture 2" descr="C:\Documents and Settings\сош№5\Мои документы\Мои рисунки\453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00825" cy="474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4043741"/>
          <p:cNvPicPr>
            <a:picLocks noChangeAspect="1" noChangeArrowheads="1"/>
          </p:cNvPicPr>
          <p:nvPr/>
        </p:nvPicPr>
        <p:blipFill>
          <a:blip r:embed="rId2"/>
          <a:srcRect l="5582" t="4248" r="9822" b="2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600200" y="0"/>
            <a:ext cx="647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Дружный хоровод народов России</a:t>
            </a:r>
            <a:endParaRPr lang="ru-RU" b="1"/>
          </a:p>
        </p:txBody>
      </p:sp>
      <p:pic>
        <p:nvPicPr>
          <p:cNvPr id="37898" name="Picture 10" descr="C:\Documents and Settings\1\Рабочий стол\тадж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3" y="3071813"/>
            <a:ext cx="2047875" cy="2762250"/>
          </a:xfrm>
          <a:prstGeom prst="rect">
            <a:avLst/>
          </a:prstGeom>
          <a:noFill/>
        </p:spPr>
      </p:pic>
      <p:pic>
        <p:nvPicPr>
          <p:cNvPr id="37899" name="Picture 11" descr="C:\Documents and Settings\1\Рабочий стол\чукч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388" y="4595813"/>
            <a:ext cx="2000250" cy="2676525"/>
          </a:xfrm>
          <a:prstGeom prst="rect">
            <a:avLst/>
          </a:prstGeom>
          <a:noFill/>
        </p:spPr>
      </p:pic>
      <p:pic>
        <p:nvPicPr>
          <p:cNvPr id="37900" name="Picture 12" descr="C:\Documents and Settings\1\Рабочий стол\арм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025" y="908050"/>
            <a:ext cx="1792288" cy="1993900"/>
          </a:xfrm>
          <a:prstGeom prst="rect">
            <a:avLst/>
          </a:prstGeom>
          <a:noFill/>
        </p:spPr>
      </p:pic>
      <p:pic>
        <p:nvPicPr>
          <p:cNvPr id="37901" name="Picture 13" descr="C:\Documents and Settings\1\Рабочий стол\дарга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7700" y="481013"/>
            <a:ext cx="2914650" cy="2566987"/>
          </a:xfrm>
          <a:prstGeom prst="rect">
            <a:avLst/>
          </a:prstGeom>
          <a:noFill/>
        </p:spPr>
      </p:pic>
      <p:pic>
        <p:nvPicPr>
          <p:cNvPr id="37902" name="Picture 14" descr="C:\Documents and Settings\1\Рабочий стол\калм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9088" y="1090613"/>
            <a:ext cx="2103437" cy="2847975"/>
          </a:xfrm>
          <a:prstGeom prst="rect">
            <a:avLst/>
          </a:prstGeom>
          <a:noFill/>
        </p:spPr>
      </p:pic>
      <p:pic>
        <p:nvPicPr>
          <p:cNvPr id="37903" name="Picture 15" descr="C:\Documents and Settings\1\Рабочий стол\гру.bm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34063" y="4668838"/>
            <a:ext cx="2133600" cy="2908300"/>
          </a:xfrm>
          <a:prstGeom prst="rect">
            <a:avLst/>
          </a:prstGeom>
          <a:noFill/>
        </p:spPr>
      </p:pic>
      <p:pic>
        <p:nvPicPr>
          <p:cNvPr id="37904" name="Picture 16" descr="E:\внеклассная работа\украина\девушка укр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92963" y="3144838"/>
            <a:ext cx="2036762" cy="2798762"/>
          </a:xfrm>
          <a:prstGeom prst="rect">
            <a:avLst/>
          </a:prstGeom>
          <a:noFill/>
        </p:spPr>
      </p:pic>
      <p:pic>
        <p:nvPicPr>
          <p:cNvPr id="37906" name="Picture 18" descr="E:\внеклассная работа\украина\танц укр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1350" y="4668838"/>
            <a:ext cx="2884488" cy="3084512"/>
          </a:xfrm>
          <a:prstGeom prst="rect">
            <a:avLst/>
          </a:prstGeom>
          <a:noFill/>
        </p:spPr>
      </p:pic>
      <p:sp>
        <p:nvSpPr>
          <p:cNvPr id="32780" name="TextBox 11"/>
          <p:cNvSpPr txBox="1">
            <a:spLocks noChangeArrowheads="1"/>
          </p:cNvSpPr>
          <p:nvPr/>
        </p:nvSpPr>
        <p:spPr bwMode="auto">
          <a:xfrm>
            <a:off x="2743200" y="2057400"/>
            <a:ext cx="4343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1. Выбрать из списка национальности проживающие в России.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2. Добавить другие известные вам национальности, проживающие в России, и записать их на фигурках.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3. Прикрепить фигурки к бумажной полосе.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500043"/>
            <a:ext cx="4500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-Кубань всегда была дружной многонациональной семьей. Испокон веков кубанская земля считается одной из самых многонациональных в нашей стране. На ее территории проживают представители 124 народов. И все они любят свою Родину, Отчизну! </a:t>
            </a:r>
          </a:p>
          <a:p>
            <a:r>
              <a:rPr lang="ru-RU" dirty="0" smtClean="0"/>
              <a:t>- На протяжении  всей истории многонациональность Кубани была ее богатством. 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Закончите пословицу «В чужой монастырь …(со своим уставом не лезь). </a:t>
            </a:r>
          </a:p>
          <a:p>
            <a:pPr>
              <a:buFontTx/>
              <a:buChar char="-"/>
            </a:pPr>
            <a:r>
              <a:rPr lang="ru-RU" dirty="0" smtClean="0"/>
              <a:t> Как вы понимаете ее смысл?</a:t>
            </a:r>
          </a:p>
          <a:p>
            <a:r>
              <a:rPr lang="ru-RU" dirty="0" smtClean="0"/>
              <a:t>Сделайте вывод.</a:t>
            </a:r>
          </a:p>
          <a:p>
            <a:pPr>
              <a:buFontTx/>
              <a:buChar char="-"/>
            </a:pPr>
            <a:r>
              <a:rPr lang="ru-RU" dirty="0" smtClean="0"/>
              <a:t>Значит, другому народу не надо диктовать, как ему жить, а необходимо уважать его образ жизни, традиции.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26" name="Picture 2" descr="C:\Documents and Settings\сош№5\Мои документы\Мои рисунки\898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01838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11555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КУБАНЬ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 многонациональный дом…</a:t>
            </a:r>
            <a:endParaRPr lang="ru-RU" dirty="0"/>
          </a:p>
        </p:txBody>
      </p:sp>
      <p:pic>
        <p:nvPicPr>
          <p:cNvPr id="3074" name="Picture 2" descr="C:\Documents and Settings\сош№5\Мои документы\Мои рисунки\222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143404" cy="3110664"/>
          </a:xfrm>
          <a:prstGeom prst="rect">
            <a:avLst/>
          </a:prstGeom>
          <a:noFill/>
        </p:spPr>
      </p:pic>
      <p:pic>
        <p:nvPicPr>
          <p:cNvPr id="2050" name="Picture 2" descr="C:\Documents and Settings\сош№5\Мои документы\Мои рисунки\6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191000" cy="280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80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сош№5\Мои документы\Мои рисунки\12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438" y="428625"/>
            <a:ext cx="69294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Главное, что делает людей нашей страны не просто соседями на этой земле,</a:t>
            </a:r>
          </a:p>
          <a:p>
            <a:pPr algn="ctr"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а единой семьей – это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42938" y="3071813"/>
            <a:ext cx="7929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духовные традиции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500313" y="4929188"/>
            <a:ext cx="3929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60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ценности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214813" y="4071938"/>
            <a:ext cx="785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itchFamily="18" charset="0"/>
                <a:cs typeface="Arial" pitchFamily="34" charset="0"/>
              </a:rPr>
              <a:t>и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сош№5\Мои документы\Мои рисунки\122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3000" y="571500"/>
            <a:ext cx="65722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Духовные традиции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- это традиции, связанные с религией.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313" y="2786063"/>
            <a:ext cx="4000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Молитва перед занятиями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28750" y="2000250"/>
            <a:ext cx="4214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1C4D5A"/>
                </a:solidFill>
                <a:latin typeface="Calibri" pitchFamily="34" charset="0"/>
              </a:rPr>
              <a:t>Хождение в храм каждое воскресенье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313" y="3929063"/>
            <a:ext cx="29289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Конкурс звонарей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313" y="4357688"/>
            <a:ext cx="40005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Сбор подарков к Рождеству для детского дома</a:t>
            </a:r>
          </a:p>
        </p:txBody>
      </p:sp>
      <p:pic>
        <p:nvPicPr>
          <p:cNvPr id="25609" name="Рисунок 12" descr="Рисунок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571625"/>
            <a:ext cx="23558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28688" y="5643563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3A1A"/>
                </a:solidFill>
                <a:latin typeface="Calibri" pitchFamily="34" charset="0"/>
              </a:rPr>
              <a:t>Какие еще духовные традиции вам известны?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" y="1500188"/>
            <a:ext cx="6072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84106"/>
                </a:solidFill>
                <a:latin typeface="Calibri" pitchFamily="34" charset="0"/>
              </a:rPr>
              <a:t>Например, православные традиц</a:t>
            </a:r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ии: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313" y="5214938"/>
            <a:ext cx="4000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……………………………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7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3"/>
          <p:cNvSpPr txBox="1">
            <a:spLocks noChangeArrowheads="1"/>
          </p:cNvSpPr>
          <p:nvPr/>
        </p:nvSpPr>
        <p:spPr bwMode="auto">
          <a:xfrm rot="996155">
            <a:off x="5767388" y="471488"/>
            <a:ext cx="3371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Calibri" pitchFamily="34" charset="0"/>
              </a:rPr>
              <a:t>Духовные традиции</a:t>
            </a:r>
          </a:p>
        </p:txBody>
      </p:sp>
      <p:pic>
        <p:nvPicPr>
          <p:cNvPr id="1026" name="Picture 2" descr="C:\Documents and Settings\сош№5\Мои документы\Мои рисунки\222222222222222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ош№5\Мои документы\Мои рисунки\1111111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5986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ош№5\Мои документы\Мои рисунки\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33795" name="TextBox 7"/>
          <p:cNvSpPr txBox="1">
            <a:spLocks noChangeArrowheads="1"/>
          </p:cNvSpPr>
          <p:nvPr/>
        </p:nvSpPr>
        <p:spPr bwMode="auto">
          <a:xfrm>
            <a:off x="4319588" y="144463"/>
            <a:ext cx="5715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3887788" y="1500188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4751388" y="1500188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2808288" y="2357438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799" name="TextBox 13"/>
          <p:cNvSpPr txBox="1">
            <a:spLocks noChangeArrowheads="1"/>
          </p:cNvSpPr>
          <p:nvPr/>
        </p:nvSpPr>
        <p:spPr bwMode="auto">
          <a:xfrm>
            <a:off x="5832475" y="2357438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800" name="TextBox 14"/>
          <p:cNvSpPr txBox="1">
            <a:spLocks noChangeArrowheads="1"/>
          </p:cNvSpPr>
          <p:nvPr/>
        </p:nvSpPr>
        <p:spPr bwMode="auto">
          <a:xfrm>
            <a:off x="2411413" y="3203575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801" name="TextBox 15"/>
          <p:cNvSpPr txBox="1">
            <a:spLocks noChangeArrowheads="1"/>
          </p:cNvSpPr>
          <p:nvPr/>
        </p:nvSpPr>
        <p:spPr bwMode="auto">
          <a:xfrm>
            <a:off x="6227763" y="3203575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Calibri" pitchFamily="34" charset="0"/>
              </a:rPr>
              <a:t>Я</a:t>
            </a:r>
          </a:p>
        </p:txBody>
      </p:sp>
      <p:sp>
        <p:nvSpPr>
          <p:cNvPr id="33802" name="TextBox 17"/>
          <p:cNvSpPr txBox="1">
            <a:spLocks noChangeArrowheads="1"/>
          </p:cNvSpPr>
          <p:nvPr/>
        </p:nvSpPr>
        <p:spPr bwMode="auto">
          <a:xfrm>
            <a:off x="2268538" y="5143500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Т</a:t>
            </a:r>
          </a:p>
        </p:txBody>
      </p:sp>
      <p:sp>
        <p:nvSpPr>
          <p:cNvPr id="33803" name="TextBox 18"/>
          <p:cNvSpPr txBox="1">
            <a:spLocks noChangeArrowheads="1"/>
          </p:cNvSpPr>
          <p:nvPr/>
        </p:nvSpPr>
        <p:spPr bwMode="auto">
          <a:xfrm>
            <a:off x="2735263" y="5543550"/>
            <a:ext cx="428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Р</a:t>
            </a:r>
          </a:p>
        </p:txBody>
      </p:sp>
      <p:sp>
        <p:nvSpPr>
          <p:cNvPr id="33804" name="TextBox 19"/>
          <p:cNvSpPr txBox="1">
            <a:spLocks noChangeArrowheads="1"/>
          </p:cNvSpPr>
          <p:nvPr/>
        </p:nvSpPr>
        <p:spPr bwMode="auto">
          <a:xfrm>
            <a:off x="3348038" y="56880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А</a:t>
            </a:r>
          </a:p>
        </p:txBody>
      </p:sp>
      <p:sp>
        <p:nvSpPr>
          <p:cNvPr id="33805" name="TextBox 20"/>
          <p:cNvSpPr txBox="1">
            <a:spLocks noChangeArrowheads="1"/>
          </p:cNvSpPr>
          <p:nvPr/>
        </p:nvSpPr>
        <p:spPr bwMode="auto">
          <a:xfrm>
            <a:off x="3924300" y="5857875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Д</a:t>
            </a:r>
          </a:p>
        </p:txBody>
      </p:sp>
      <p:sp>
        <p:nvSpPr>
          <p:cNvPr id="33806" name="TextBox 21"/>
          <p:cNvSpPr txBox="1">
            <a:spLocks noChangeArrowheads="1"/>
          </p:cNvSpPr>
          <p:nvPr/>
        </p:nvSpPr>
        <p:spPr bwMode="auto">
          <a:xfrm>
            <a:off x="4751388" y="5867400"/>
            <a:ext cx="428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</a:t>
            </a:r>
          </a:p>
        </p:txBody>
      </p:sp>
      <p:sp>
        <p:nvSpPr>
          <p:cNvPr id="33807" name="TextBox 22"/>
          <p:cNvSpPr txBox="1">
            <a:spLocks noChangeArrowheads="1"/>
          </p:cNvSpPr>
          <p:nvPr/>
        </p:nvSpPr>
        <p:spPr bwMode="auto">
          <a:xfrm>
            <a:off x="5327650" y="568801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Ц</a:t>
            </a:r>
          </a:p>
        </p:txBody>
      </p:sp>
      <p:sp>
        <p:nvSpPr>
          <p:cNvPr id="33808" name="TextBox 23"/>
          <p:cNvSpPr txBox="1">
            <a:spLocks noChangeArrowheads="1"/>
          </p:cNvSpPr>
          <p:nvPr/>
        </p:nvSpPr>
        <p:spPr bwMode="auto">
          <a:xfrm>
            <a:off x="6011863" y="5543550"/>
            <a:ext cx="4286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</a:t>
            </a:r>
          </a:p>
        </p:txBody>
      </p:sp>
      <p:sp>
        <p:nvSpPr>
          <p:cNvPr id="33809" name="TextBox 24"/>
          <p:cNvSpPr txBox="1">
            <a:spLocks noChangeArrowheads="1"/>
          </p:cNvSpPr>
          <p:nvPr/>
        </p:nvSpPr>
        <p:spPr bwMode="auto">
          <a:xfrm>
            <a:off x="6443663" y="5143500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И</a:t>
            </a:r>
          </a:p>
        </p:txBody>
      </p:sp>
      <p:sp>
        <p:nvSpPr>
          <p:cNvPr id="33810" name="TextBox 26"/>
          <p:cNvSpPr txBox="1">
            <a:spLocks noChangeArrowheads="1"/>
          </p:cNvSpPr>
          <p:nvPr/>
        </p:nvSpPr>
        <p:spPr bwMode="auto">
          <a:xfrm rot="-1464324">
            <a:off x="146050" y="644525"/>
            <a:ext cx="3429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chemeClr val="bg1"/>
                </a:solidFill>
                <a:latin typeface="Calibri" pitchFamily="34" charset="0"/>
              </a:rPr>
              <a:t>семь</a:t>
            </a:r>
            <a:r>
              <a:rPr lang="ru-RU" sz="8800" b="1">
                <a:solidFill>
                  <a:srgbClr val="0000FF"/>
                </a:solidFill>
                <a:latin typeface="Calibri" pitchFamily="34" charset="0"/>
              </a:rPr>
              <a:t>Я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сош№5\Мои документы\Мои рисунки\122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47107" name="Прямоугольник 3"/>
          <p:cNvSpPr>
            <a:spLocks noChangeArrowheads="1"/>
          </p:cNvSpPr>
          <p:nvPr/>
        </p:nvSpPr>
        <p:spPr bwMode="auto">
          <a:xfrm>
            <a:off x="714375" y="5214938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А какие традиции есть в вашей семье?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28688" y="571500"/>
            <a:ext cx="70723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Большинство семейных традиций похожи, только каждая семья соблюдает их по-своему и это не важно. Главное, что они приносят радость всей семье, сплачивают и объединяют ее членов .</a:t>
            </a:r>
          </a:p>
        </p:txBody>
      </p:sp>
      <p:pic>
        <p:nvPicPr>
          <p:cNvPr id="3074" name="Picture 2" descr="C:\Documents and Settings\сош№5\Мои документы\Мои рисунки\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285992"/>
            <a:ext cx="66294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7752" y="285729"/>
            <a:ext cx="385765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chemeClr val="accent2"/>
              </a:solidFill>
            </a:endParaRPr>
          </a:p>
          <a:p>
            <a:endParaRPr lang="ru-RU" b="1" i="1" dirty="0" smtClean="0"/>
          </a:p>
          <a:p>
            <a:r>
              <a:rPr lang="ru-RU" b="1" i="1" dirty="0" smtClean="0"/>
              <a:t>Выразительное чтение стихотворения о родине Петра Синявского «Россия»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Здесь теплое поле наполнено рожью,</a:t>
            </a:r>
          </a:p>
          <a:p>
            <a:r>
              <a:rPr lang="ru-RU" b="1" i="1" dirty="0" smtClean="0"/>
              <a:t>Здесь плещутся зори в ладонях лугов.</a:t>
            </a:r>
          </a:p>
          <a:p>
            <a:r>
              <a:rPr lang="ru-RU" b="1" i="1" dirty="0" smtClean="0"/>
              <a:t>Сюда златокрылые ангелы Божьи</a:t>
            </a:r>
          </a:p>
          <a:p>
            <a:r>
              <a:rPr lang="ru-RU" b="1" i="1" dirty="0" smtClean="0"/>
              <a:t>По лучикам света сошли с облаков.</a:t>
            </a:r>
          </a:p>
          <a:p>
            <a:r>
              <a:rPr lang="ru-RU" b="1" i="1" dirty="0" smtClean="0"/>
              <a:t>И землю водою святой оросили,</a:t>
            </a:r>
          </a:p>
          <a:p>
            <a:r>
              <a:rPr lang="ru-RU" b="1" i="1" dirty="0" smtClean="0"/>
              <a:t>И синий простор осенили крестом.</a:t>
            </a:r>
          </a:p>
          <a:p>
            <a:r>
              <a:rPr lang="ru-RU" b="1" i="1" dirty="0" smtClean="0"/>
              <a:t>И нет у нас Родины, кроме России – </a:t>
            </a:r>
          </a:p>
          <a:p>
            <a:r>
              <a:rPr lang="ru-RU" b="1" i="1" dirty="0" smtClean="0"/>
              <a:t>Здесь мама, здесь храм, </a:t>
            </a:r>
          </a:p>
          <a:p>
            <a:r>
              <a:rPr lang="ru-RU" b="1" i="1" dirty="0" smtClean="0"/>
              <a:t>Здесь отеческий дом.</a:t>
            </a:r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7" name="Picture 3" descr="C:\Documents and Settings\сош№5\Мои документы\Мои рисунки\4у3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214290"/>
            <a:ext cx="3736537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Рефлексия: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*Какие чувства ты испытал сегодня на уроке? </a:t>
            </a:r>
          </a:p>
          <a:p>
            <a:pPr>
              <a:buNone/>
            </a:pPr>
            <a:r>
              <a:rPr lang="ru-RU" i="1" dirty="0" smtClean="0"/>
              <a:t> </a:t>
            </a:r>
          </a:p>
          <a:p>
            <a:pPr>
              <a:buNone/>
            </a:pPr>
            <a:r>
              <a:rPr lang="ru-RU" i="1" dirty="0" smtClean="0"/>
              <a:t> * Что ты расскажешь членам своей семьи о нашей стране после сегодняшнего урока?</a:t>
            </a:r>
          </a:p>
          <a:p>
            <a:pPr>
              <a:buFont typeface="Arial" charset="0"/>
              <a:buChar char="•"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*Как ты объяснишь слова Отечество, Родина, </a:t>
            </a:r>
            <a:r>
              <a:rPr lang="ru-RU" i="1" dirty="0"/>
              <a:t>материальный мир, духовный мир</a:t>
            </a:r>
            <a:r>
              <a:rPr lang="ru-RU" i="1" dirty="0" smtClean="0"/>
              <a:t>?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*Так что же мы называем Родиной?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143240" y="4643446"/>
            <a:ext cx="5500726" cy="200026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Стихотворение С.Орлова «</a:t>
            </a:r>
            <a:r>
              <a:rPr lang="ru-RU" sz="1800" b="1" dirty="0" smtClean="0"/>
              <a:t>Родное»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узнал, что у меня есть огромная страна</a:t>
            </a:r>
            <a:br>
              <a:rPr lang="ru-RU" sz="1800" dirty="0" smtClean="0"/>
            </a:br>
            <a:r>
              <a:rPr lang="ru-RU" sz="1800" dirty="0" smtClean="0"/>
              <a:t>И тропинка, и лесок, в поле каждый колосок,</a:t>
            </a:r>
            <a:br>
              <a:rPr lang="ru-RU" sz="1800" dirty="0" smtClean="0"/>
            </a:br>
            <a:r>
              <a:rPr lang="ru-RU" sz="1800" dirty="0" smtClean="0"/>
              <a:t>Речка, небо  </a:t>
            </a:r>
            <a:r>
              <a:rPr lang="ru-RU" sz="1800" dirty="0" err="1" smtClean="0"/>
              <a:t>голубое</a:t>
            </a:r>
            <a:r>
              <a:rPr lang="ru-RU" sz="1800" dirty="0" smtClean="0"/>
              <a:t> – это всё моё родное!</a:t>
            </a:r>
            <a:br>
              <a:rPr lang="ru-RU" sz="1800" dirty="0" smtClean="0"/>
            </a:br>
            <a:r>
              <a:rPr lang="ru-RU" sz="1800" dirty="0" smtClean="0"/>
              <a:t>Это Родина моя, всех люблю на свете я!</a:t>
            </a:r>
            <a:endParaRPr lang="ru-RU" sz="1800" dirty="0"/>
          </a:p>
        </p:txBody>
      </p:sp>
      <p:pic>
        <p:nvPicPr>
          <p:cNvPr id="2" name="Picture 2" descr="C:\Documents and Settings\сош№5\Мои документы\Мои рисунки\22222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38750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Творческое домашнее задание.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Побеседуйте со своими родителями, какие традиции приняты в вашей семье?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Какие ценности лежат в основе традиций вашей семьи?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сош№5\Мои документы\Мои рисунки\22222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500306"/>
            <a:ext cx="6315075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ош№5\Мои документы\Мои рисунки\5556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031" y="1428736"/>
            <a:ext cx="9191031" cy="5429264"/>
          </a:xfrm>
          <a:prstGeom prst="rect">
            <a:avLst/>
          </a:prstGeom>
          <a:noFill/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3453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66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Россия - наша Родина</a:t>
            </a:r>
          </a:p>
        </p:txBody>
      </p:sp>
      <p:pic>
        <p:nvPicPr>
          <p:cNvPr id="2053" name="Picture 12" descr="wb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5849938"/>
            <a:ext cx="1512888" cy="10080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2054" name="WordArt 13"/>
          <p:cNvSpPr>
            <a:spLocks noChangeArrowheads="1" noChangeShapeType="1" noTextEdit="1"/>
          </p:cNvSpPr>
          <p:nvPr/>
        </p:nvSpPr>
        <p:spPr bwMode="auto">
          <a:xfrm>
            <a:off x="755650" y="260350"/>
            <a:ext cx="734536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Россия - наша Родина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 descr="урок 1 (4 кл). Россия - наша Родин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85750"/>
            <a:ext cx="2571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chemeClr val="bg1"/>
                </a:solidFill>
                <a:latin typeface="Calibri" pitchFamily="34" charset="0"/>
              </a:rPr>
              <a:t>Россия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285750"/>
            <a:ext cx="2500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Calibri" pitchFamily="34" charset="0"/>
              </a:rPr>
              <a:t>  - наш</a:t>
            </a:r>
            <a:endParaRPr lang="ru-RU" sz="6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285750"/>
            <a:ext cx="2928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latin typeface="Calibri" pitchFamily="34" charset="0"/>
              </a:rPr>
              <a:t>дом</a:t>
            </a:r>
            <a:endParaRPr lang="ru-RU" sz="6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" name="Picture 2" descr="C:\Documents and Settings\сош№5\Мои документы\Мои рисунки\Безымянныйку46еку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429684" cy="52137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32788" cy="1500174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01"/>
          </a:xfrm>
        </p:spPr>
        <p:txBody>
          <a:bodyPr/>
          <a:lstStyle/>
          <a:p>
            <a:pPr marL="2057400" lvl="4" indent="-228600" eaLnBrk="1" hangingPunct="1">
              <a:buNone/>
            </a:pPr>
            <a:endParaRPr lang="ru-RU" sz="1400" dirty="0" smtClean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929322" y="1571612"/>
            <a:ext cx="2590800" cy="2162188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hlinkClick r:id="rId3" action="ppaction://hlinksldjump"/>
              </a:rPr>
              <a:t>2 группа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hlinkClick r:id="rId3" action="ppaction://hlinksldjump"/>
              </a:rPr>
              <a:t>«Символы  России»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785786" y="4071942"/>
            <a:ext cx="2438400" cy="2209800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3 группа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«Портрет слова Родина»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990600" y="1643050"/>
            <a:ext cx="2743200" cy="231935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1 группа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hlinkClick r:id="" action="ppaction://noaction"/>
              </a:rPr>
              <a:t>«Русь в представлении славян»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57800" y="4038600"/>
            <a:ext cx="3124200" cy="2286000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4 группа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hlinkClick r:id="rId4" action="ppaction://hlinksldjump"/>
              </a:rPr>
              <a:t>«Национальный состав»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4043741"/>
          <p:cNvPicPr>
            <a:picLocks noChangeAspect="1" noChangeArrowheads="1"/>
          </p:cNvPicPr>
          <p:nvPr/>
        </p:nvPicPr>
        <p:blipFill>
          <a:blip r:embed="rId2"/>
          <a:srcRect l="5582" t="4248" r="9822" b="2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7825" y="-6350"/>
            <a:ext cx="8242300" cy="1158875"/>
          </a:xfrm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Выбрать из предложенного набора символов государственные символы России.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Ответить на вопрос: «Почему среди этих изображений есть рисунки березы, матрешки, медведя?»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Прикрепить символы к листу ватмана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3318" name="Picture 3" descr="C:\Documents and Settings\1\Рабочий стол\Новая папка (2)\gerbt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819400"/>
            <a:ext cx="933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 descr="p12__6__flag1"/>
          <p:cNvPicPr>
            <a:picLocks noChangeAspect="1" noChangeArrowheads="1"/>
          </p:cNvPicPr>
          <p:nvPr/>
        </p:nvPicPr>
        <p:blipFill>
          <a:blip r:embed="rId5"/>
          <a:srcRect l="19186" t="12868" b="22791"/>
          <a:stretch>
            <a:fillRect/>
          </a:stretch>
        </p:blipFill>
        <p:spPr bwMode="auto">
          <a:xfrm>
            <a:off x="1828800" y="3962400"/>
            <a:ext cx="1765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5" descr="91a558398d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5257800"/>
            <a:ext cx="1589088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21190815_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5105400"/>
            <a:ext cx="1022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7" descr="C:\Documents and Settings\1\Рабочий стол\англия.bmp"/>
          <p:cNvPicPr>
            <a:picLocks noChangeAspect="1" noChangeArrowheads="1"/>
          </p:cNvPicPr>
          <p:nvPr/>
        </p:nvPicPr>
        <p:blipFill>
          <a:blip r:embed="rId8"/>
          <a:srcRect l="4301" t="27052" r="5376" b="26570"/>
          <a:stretch>
            <a:fillRect/>
          </a:stretch>
        </p:blipFill>
        <p:spPr bwMode="auto">
          <a:xfrm>
            <a:off x="3886200" y="4114800"/>
            <a:ext cx="10668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8" descr="C:\Documents and Settings\1\Рабочий стол\укр.bmp"/>
          <p:cNvPicPr>
            <a:picLocks noChangeAspect="1" noChangeArrowheads="1"/>
          </p:cNvPicPr>
          <p:nvPr/>
        </p:nvPicPr>
        <p:blipFill>
          <a:blip r:embed="rId9"/>
          <a:srcRect l="2689" t="22948" r="6989" b="22948"/>
          <a:stretch>
            <a:fillRect/>
          </a:stretch>
        </p:blipFill>
        <p:spPr bwMode="auto">
          <a:xfrm>
            <a:off x="304800" y="4038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9" descr="putin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14478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0" descr="C:\Documents and Settings\1\Рабочий стол\г.укр.bmp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2743200"/>
            <a:ext cx="9906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1" descr="C:\Documents and Settings\1\Рабочий стол\гер.bm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10000" y="2667000"/>
            <a:ext cx="962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2" descr="C:\Documents and Settings\1\Рабочий стол\мед.bm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33600" y="5105400"/>
            <a:ext cx="10223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4" descr="C:\Documents and Settings\1\Рабочий стол\Флаги и президенты\Николя Саркази.jpe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1524000"/>
            <a:ext cx="8382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с вырезом 15">
            <a:hlinkClick r:id="rId15" action="ppaction://hlinksldjump"/>
          </p:cNvPr>
          <p:cNvSpPr/>
          <p:nvPr/>
        </p:nvSpPr>
        <p:spPr>
          <a:xfrm>
            <a:off x="8077200" y="6248400"/>
            <a:ext cx="977900" cy="48418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сош№5\Мои документы\Мои рисунки\5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5720" y="1357298"/>
            <a:ext cx="1771650" cy="114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anchor="t"/>
          <a:lstStyle/>
          <a:p>
            <a:fld id="{585B2305-3E58-40D5-8D59-29A913A13681}" type="datetime1">
              <a:rPr lang="ru-RU">
                <a:latin typeface="Arial" pitchFamily="34" charset="0"/>
              </a:rPr>
              <a:pPr/>
              <a:t>10.01.2013</a:t>
            </a:fld>
            <a:endParaRPr lang="ru-RU">
              <a:latin typeface="Arial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87450" y="1773238"/>
            <a:ext cx="7488238" cy="4679950"/>
            <a:chOff x="0" y="-17"/>
            <a:chExt cx="5760" cy="4354"/>
          </a:xfrm>
        </p:grpSpPr>
        <p:sp>
          <p:nvSpPr>
            <p:cNvPr id="12300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14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01" name="Rectangle 4"/>
            <p:cNvSpPr>
              <a:spLocks noChangeArrowheads="1"/>
            </p:cNvSpPr>
            <p:nvPr/>
          </p:nvSpPr>
          <p:spPr bwMode="auto">
            <a:xfrm>
              <a:off x="0" y="1443"/>
              <a:ext cx="5760" cy="14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02" name="Rectangle 5"/>
            <p:cNvSpPr>
              <a:spLocks noChangeArrowheads="1"/>
            </p:cNvSpPr>
            <p:nvPr/>
          </p:nvSpPr>
          <p:spPr bwMode="auto">
            <a:xfrm>
              <a:off x="0" y="2886"/>
              <a:ext cx="5760" cy="1451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</p:grpSp>
      <p:pic>
        <p:nvPicPr>
          <p:cNvPr id="12292" name="Picture 6" descr="coa1882"/>
          <p:cNvPicPr>
            <a:picLocks noChangeAspect="1" noChangeArrowheads="1"/>
          </p:cNvPicPr>
          <p:nvPr/>
        </p:nvPicPr>
        <p:blipFill>
          <a:blip r:embed="rId2">
            <a:lum bright="-6000" contrast="18000"/>
          </a:blip>
          <a:srcRect/>
          <a:stretch>
            <a:fillRect/>
          </a:stretch>
        </p:blipFill>
        <p:spPr bwMode="auto">
          <a:xfrm>
            <a:off x="7518400" y="1557338"/>
            <a:ext cx="1249363" cy="1366837"/>
          </a:xfrm>
          <a:prstGeom prst="rect">
            <a:avLst/>
          </a:prstGeom>
          <a:solidFill>
            <a:srgbClr val="FFFFCC"/>
          </a:solidFill>
          <a:ln w="762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2293" name="Picture 7" descr="rusgerb3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7812088" y="5373688"/>
            <a:ext cx="1079500" cy="1295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8" descr="moscow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484313"/>
            <a:ext cx="1330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9"/>
          <p:cNvSpPr>
            <a:spLocks noChangeArrowheads="1" noChangeShapeType="1" noTextEdit="1"/>
          </p:cNvSpPr>
          <p:nvPr/>
        </p:nvSpPr>
        <p:spPr bwMode="auto">
          <a:xfrm>
            <a:off x="3203575" y="2420938"/>
            <a:ext cx="266382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"/>
                <a:cs typeface="Arial"/>
              </a:rPr>
              <a:t>ГЕРБ</a:t>
            </a:r>
          </a:p>
        </p:txBody>
      </p:sp>
      <p:sp>
        <p:nvSpPr>
          <p:cNvPr id="12296" name="WordArt 10"/>
          <p:cNvSpPr>
            <a:spLocks noChangeArrowheads="1" noChangeShapeType="1" noTextEdit="1"/>
          </p:cNvSpPr>
          <p:nvPr/>
        </p:nvSpPr>
        <p:spPr bwMode="auto">
          <a:xfrm>
            <a:off x="3203575" y="4005263"/>
            <a:ext cx="2663825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"/>
                <a:cs typeface="Arial"/>
              </a:rPr>
              <a:t>ФЛАГ</a:t>
            </a:r>
          </a:p>
        </p:txBody>
      </p:sp>
      <p:sp>
        <p:nvSpPr>
          <p:cNvPr id="12297" name="WordArt 11"/>
          <p:cNvSpPr>
            <a:spLocks noChangeArrowheads="1" noChangeShapeType="1" noTextEdit="1"/>
          </p:cNvSpPr>
          <p:nvPr/>
        </p:nvSpPr>
        <p:spPr bwMode="auto">
          <a:xfrm>
            <a:off x="3203575" y="5661025"/>
            <a:ext cx="26638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A500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CC"/>
                    </a:gs>
                  </a:gsLst>
                  <a:lin ang="5400000" scaled="1"/>
                </a:gradFill>
                <a:latin typeface="Arial"/>
                <a:cs typeface="Arial"/>
              </a:rPr>
              <a:t>ГИМН</a:t>
            </a:r>
          </a:p>
        </p:txBody>
      </p:sp>
      <p:pic>
        <p:nvPicPr>
          <p:cNvPr id="12298" name="Picture 12" descr="ussr"/>
          <p:cNvPicPr>
            <a:picLocks noChangeAspect="1" noChangeArrowheads="1"/>
          </p:cNvPicPr>
          <p:nvPr/>
        </p:nvPicPr>
        <p:blipFill>
          <a:blip r:embed="rId5">
            <a:lum bright="6000" contrast="18000"/>
          </a:blip>
          <a:srcRect/>
          <a:stretch>
            <a:fillRect/>
          </a:stretch>
        </p:blipFill>
        <p:spPr bwMode="auto">
          <a:xfrm>
            <a:off x="466725" y="5157788"/>
            <a:ext cx="1325563" cy="13668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2299" name="Rectangle 14"/>
          <p:cNvSpPr>
            <a:spLocks noChangeArrowheads="1"/>
          </p:cNvSpPr>
          <p:nvPr/>
        </p:nvSpPr>
        <p:spPr bwMode="auto">
          <a:xfrm>
            <a:off x="395288" y="257175"/>
            <a:ext cx="8353425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C0000"/>
                </a:solidFill>
                <a:latin typeface="Monotype Corsiva" pitchFamily="66" charset="0"/>
              </a:rPr>
              <a:t>Государственные символы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4214818"/>
            <a:ext cx="8229600" cy="1911345"/>
          </a:xfrm>
        </p:spPr>
        <p:txBody>
          <a:bodyPr>
            <a:normAutofit fontScale="775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sz="1900" b="1" u="sng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None/>
            </a:pPr>
            <a:endParaRPr lang="ru-RU" sz="1900" b="1" u="sng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sz="1900" b="1" u="sng" dirty="0" smtClean="0">
                <a:solidFill>
                  <a:srgbClr val="FF0000"/>
                </a:solidFill>
                <a:latin typeface="Monotype Corsiva" pitchFamily="66" charset="0"/>
              </a:rPr>
              <a:t>Значение </a:t>
            </a:r>
            <a:r>
              <a:rPr lang="ru-RU" sz="1900" b="1" u="sng" dirty="0">
                <a:solidFill>
                  <a:srgbClr val="FF0000"/>
                </a:solidFill>
                <a:latin typeface="Monotype Corsiva" pitchFamily="66" charset="0"/>
              </a:rPr>
              <a:t>цветов флага России</a:t>
            </a:r>
            <a:r>
              <a:rPr lang="ru-RU" sz="1900" b="1" dirty="0">
                <a:solidFill>
                  <a:srgbClr val="FF0000"/>
                </a:solidFill>
                <a:latin typeface="Monotype Corsiva" pitchFamily="66" charset="0"/>
              </a:rPr>
              <a:t>: </a:t>
            </a:r>
          </a:p>
          <a:p>
            <a:r>
              <a:rPr lang="ru-RU" sz="1900" b="1" dirty="0">
                <a:solidFill>
                  <a:srgbClr val="800000"/>
                </a:solidFill>
              </a:rPr>
              <a:t>белый цвет означает мир, чистоту, совершенство;</a:t>
            </a:r>
          </a:p>
          <a:p>
            <a:r>
              <a:rPr lang="ru-RU" sz="1900" b="1" dirty="0">
                <a:solidFill>
                  <a:srgbClr val="800000"/>
                </a:solidFill>
              </a:rPr>
              <a:t> синий – цвет веры и верности, постоянства;</a:t>
            </a:r>
          </a:p>
          <a:p>
            <a:r>
              <a:rPr lang="ru-RU" sz="1900" b="1" dirty="0">
                <a:solidFill>
                  <a:srgbClr val="800000"/>
                </a:solidFill>
              </a:rPr>
              <a:t>красный цвет символизирует энергию, силу, кровь, пролитую за </a:t>
            </a:r>
            <a:r>
              <a:rPr lang="ru-RU" sz="1900" b="1" dirty="0" smtClean="0">
                <a:solidFill>
                  <a:srgbClr val="800000"/>
                </a:solidFill>
              </a:rPr>
              <a:t>Отечество.</a:t>
            </a:r>
          </a:p>
          <a:p>
            <a:r>
              <a:rPr lang="ru-RU" sz="1900" b="1" dirty="0" smtClean="0">
                <a:solidFill>
                  <a:srgbClr val="800000"/>
                </a:solidFill>
                <a:latin typeface="Monotype Corsiva" pitchFamily="66" charset="0"/>
              </a:rPr>
              <a:t>По </a:t>
            </a:r>
            <a:r>
              <a:rPr lang="ru-RU" sz="1900" b="1" dirty="0">
                <a:solidFill>
                  <a:srgbClr val="800000"/>
                </a:solidFill>
                <a:latin typeface="Monotype Corsiva" pitchFamily="66" charset="0"/>
              </a:rPr>
              <a:t>этому флагу и стали повсеместно узнавать мощное Российское государство.</a:t>
            </a:r>
            <a:r>
              <a:rPr lang="ru-RU" sz="3600" dirty="0">
                <a:latin typeface="Monotype Corsiva" pitchFamily="66" charset="0"/>
              </a:rPr>
              <a:t> </a:t>
            </a:r>
          </a:p>
          <a:p>
            <a:endParaRPr lang="ru-RU" sz="3600" dirty="0">
              <a:latin typeface="Monotype Corsiva" pitchFamily="66" charset="0"/>
            </a:endParaRPr>
          </a:p>
        </p:txBody>
      </p:sp>
      <p:sp>
        <p:nvSpPr>
          <p:cNvPr id="13315" name="Дата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 anchor="t"/>
          <a:lstStyle/>
          <a:p>
            <a:endParaRPr lang="ru-RU" dirty="0">
              <a:latin typeface="Arial" pitchFamily="34" charset="0"/>
            </a:endParaRPr>
          </a:p>
        </p:txBody>
      </p:sp>
      <p:pic>
        <p:nvPicPr>
          <p:cNvPr id="4098" name="Picture 2" descr="C:\Documents and Settings\сош№5\Мои документы\Мои рисунки\12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4582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ош№5\Мои документы\Мои рисунки\122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18" name="Рисунок 17" descr="FamilyTree2 копия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642938"/>
            <a:ext cx="23304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3dboy10_3375x4500_72dpi копия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692400"/>
            <a:ext cx="2214563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71625" y="571500"/>
            <a:ext cx="5357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Calibri" pitchFamily="34" charset="0"/>
              </a:rPr>
              <a:t>Откуда произошло слово «родина»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28875" y="571500"/>
            <a:ext cx="28575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latin typeface="Calibri" pitchFamily="34" charset="0"/>
              </a:rPr>
              <a:t>Род</a:t>
            </a: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76825">
            <a:off x="1485900" y="2032000"/>
            <a:ext cx="8572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3286125"/>
            <a:ext cx="2643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itchFamily="34" charset="0"/>
              </a:rPr>
              <a:t>род</a:t>
            </a:r>
            <a:r>
              <a:rPr lang="ru-RU" sz="4400" b="1" dirty="0">
                <a:latin typeface="Calibri" pitchFamily="34" charset="0"/>
              </a:rPr>
              <a:t>ители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3250" y="3286125"/>
            <a:ext cx="18573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род</a:t>
            </a:r>
            <a:r>
              <a:rPr lang="ru-RU" sz="4400" b="1">
                <a:latin typeface="Calibri" pitchFamily="34" charset="0"/>
              </a:rPr>
              <a:t>ня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86375" y="3286125"/>
            <a:ext cx="342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alibri" pitchFamily="34" charset="0"/>
              </a:rPr>
              <a:t>род</a:t>
            </a:r>
            <a:r>
              <a:rPr lang="ru-RU" sz="4400" b="1">
                <a:latin typeface="Calibri" pitchFamily="34" charset="0"/>
              </a:rPr>
              <a:t>ословная</a:t>
            </a:r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51550">
            <a:off x="3522663" y="2441575"/>
            <a:ext cx="8572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997310">
            <a:off x="5264944" y="2242344"/>
            <a:ext cx="85725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3125" y="4786313"/>
            <a:ext cx="5143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РОД</a:t>
            </a:r>
            <a:r>
              <a:rPr lang="ru-RU" sz="9600">
                <a:latin typeface="Calibri" pitchFamily="34" charset="0"/>
              </a:rPr>
              <a:t>ИНА</a:t>
            </a:r>
            <a:r>
              <a:rPr lang="ru-RU" sz="9600">
                <a:solidFill>
                  <a:srgbClr val="C00000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88" y="4214813"/>
            <a:ext cx="499903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3" grpId="2"/>
      <p:bldP spid="7" grpId="0"/>
      <p:bldP spid="8" grpId="0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543</Words>
  <PresentationFormat>Экран (4:3)</PresentationFormat>
  <Paragraphs>112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«РОССИЯ –НАШ ДОМ»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КУБАНЬ –   наш многонациональный дом…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Рефлексия:</vt:lpstr>
      <vt:lpstr>Стихотворение С.Орлова «Родное»  Я узнал, что у меня есть огромная страна И тропинка, и лесок, в поле каждый колосок, Речка, небо  голубое – это всё моё родное! Это Родина моя, всех люблю на свете я!</vt:lpstr>
      <vt:lpstr>Творческое домашнее задание. * Побеседуйте со своими родителями, какие традиции приняты в вашей семье?  * Какие ценности лежат в основе традиций вашей семьи?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 И НАТАЛЬЯ</dc:creator>
  <cp:lastModifiedBy>User</cp:lastModifiedBy>
  <cp:revision>20</cp:revision>
  <dcterms:created xsi:type="dcterms:W3CDTF">2012-07-27T00:15:51Z</dcterms:created>
  <dcterms:modified xsi:type="dcterms:W3CDTF">2013-01-10T20:54:31Z</dcterms:modified>
</cp:coreProperties>
</file>