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302" r:id="rId5"/>
    <p:sldId id="269" r:id="rId6"/>
    <p:sldId id="275" r:id="rId7"/>
    <p:sldId id="277" r:id="rId8"/>
    <p:sldId id="298" r:id="rId9"/>
    <p:sldId id="278" r:id="rId10"/>
    <p:sldId id="279" r:id="rId11"/>
    <p:sldId id="297" r:id="rId12"/>
    <p:sldId id="300" r:id="rId13"/>
    <p:sldId id="296" r:id="rId14"/>
    <p:sldId id="281" r:id="rId15"/>
    <p:sldId id="282" r:id="rId16"/>
    <p:sldId id="283" r:id="rId17"/>
    <p:sldId id="304" r:id="rId18"/>
    <p:sldId id="299" r:id="rId19"/>
    <p:sldId id="293" r:id="rId20"/>
    <p:sldId id="284" r:id="rId21"/>
    <p:sldId id="285" r:id="rId22"/>
    <p:sldId id="287" r:id="rId23"/>
    <p:sldId id="280" r:id="rId24"/>
    <p:sldId id="286" r:id="rId25"/>
    <p:sldId id="288" r:id="rId26"/>
    <p:sldId id="289" r:id="rId27"/>
    <p:sldId id="301" r:id="rId28"/>
    <p:sldId id="30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824" autoAdjust="0"/>
    <p:restoredTop sz="94660"/>
  </p:normalViewPr>
  <p:slideViewPr>
    <p:cSldViewPr>
      <p:cViewPr varScale="1">
        <p:scale>
          <a:sx n="41" d="100"/>
          <a:sy n="41" d="100"/>
        </p:scale>
        <p:origin x="-5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Обобщение опыта\Статья и презентация\Социализация через проект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29066"/>
            <a:ext cx="3428992" cy="200135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0"/>
            <a:ext cx="7772400" cy="4143380"/>
          </a:xfrm>
        </p:spPr>
        <p:txBody>
          <a:bodyPr>
            <a:normAutofit/>
          </a:bodyPr>
          <a:lstStyle/>
          <a:p>
            <a:r>
              <a:rPr lang="ru-RU" b="1" kern="1800" dirty="0" smtClean="0">
                <a:latin typeface="Times New Roman"/>
                <a:ea typeface="Times New Roman"/>
                <a:cs typeface="Times New Roman"/>
              </a:rPr>
              <a:t>Совместная деятельность семьи и школы по социализации учащихся через проектную работу</a:t>
            </a:r>
            <a:r>
              <a:rPr lang="ru-RU" dirty="0" smtClean="0">
                <a:ea typeface="Times New Roman"/>
                <a:cs typeface="Times New Roman"/>
              </a:rPr>
              <a:t/>
            </a:r>
            <a:br>
              <a:rPr lang="ru-RU" dirty="0" smtClean="0"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428860" y="5143512"/>
            <a:ext cx="6572296" cy="1500198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sz="3000" b="1" dirty="0" err="1" smtClean="0">
                <a:solidFill>
                  <a:schemeClr val="tx1"/>
                </a:solidFill>
              </a:rPr>
              <a:t>Сайрадян</a:t>
            </a:r>
            <a:r>
              <a:rPr lang="ru-RU" sz="3000" b="1" dirty="0" smtClean="0">
                <a:solidFill>
                  <a:schemeClr val="tx1"/>
                </a:solidFill>
              </a:rPr>
              <a:t> Марина Эдуардовна </a:t>
            </a:r>
          </a:p>
          <a:p>
            <a:pPr algn="r"/>
            <a:r>
              <a:rPr lang="ru-RU" sz="2100" dirty="0" smtClean="0">
                <a:solidFill>
                  <a:schemeClr val="tx1"/>
                </a:solidFill>
              </a:rPr>
              <a:t>учитель начальных классов </a:t>
            </a:r>
          </a:p>
          <a:p>
            <a:pPr algn="r"/>
            <a:r>
              <a:rPr lang="ru-RU" sz="2100" dirty="0" smtClean="0">
                <a:solidFill>
                  <a:schemeClr val="tx1"/>
                </a:solidFill>
              </a:rPr>
              <a:t>высшей квалификационной  категории </a:t>
            </a:r>
          </a:p>
          <a:p>
            <a:pPr algn="r"/>
            <a:r>
              <a:rPr lang="ru-RU" sz="2100" dirty="0" smtClean="0">
                <a:solidFill>
                  <a:schemeClr val="tx1"/>
                </a:solidFill>
              </a:rPr>
              <a:t>МБОУ СОШ № 5 </a:t>
            </a:r>
          </a:p>
          <a:p>
            <a:pPr algn="r"/>
            <a:r>
              <a:rPr lang="ru-RU" sz="2100" dirty="0" smtClean="0">
                <a:solidFill>
                  <a:schemeClr val="tx1"/>
                </a:solidFill>
              </a:rPr>
              <a:t>муниципального образования </a:t>
            </a:r>
            <a:r>
              <a:rPr lang="ru-RU" sz="2100" dirty="0" err="1" smtClean="0">
                <a:solidFill>
                  <a:schemeClr val="tx1"/>
                </a:solidFill>
              </a:rPr>
              <a:t>Абинский</a:t>
            </a:r>
            <a:r>
              <a:rPr lang="ru-RU" sz="2100" dirty="0" smtClean="0">
                <a:solidFill>
                  <a:schemeClr val="tx1"/>
                </a:solidFill>
              </a:rPr>
              <a:t> район</a:t>
            </a:r>
            <a:endParaRPr lang="ru-RU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72560" cy="1285884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+mn-lt"/>
              </a:rPr>
              <a:t>Мой класс. 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Моя школа.                       </a:t>
            </a:r>
            <a:r>
              <a:rPr lang="ru-RU" sz="1600" b="1" dirty="0" smtClean="0">
                <a:latin typeface="+mn-lt"/>
              </a:rPr>
              <a:t>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Окружающий мир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71612"/>
            <a:ext cx="73152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0668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Родословная моей семьи.</a:t>
            </a:r>
            <a:endParaRPr lang="ru-RU" b="1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357298"/>
            <a:ext cx="7143750" cy="5162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692696"/>
            <a:ext cx="8568952" cy="1357322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+mn-lt"/>
              </a:rPr>
              <a:t>Консультации для родителей по работе с ученическими  проектами.</a:t>
            </a:r>
            <a:endParaRPr lang="ru-RU" b="1" dirty="0">
              <a:latin typeface="+mn-lt"/>
            </a:endParaRPr>
          </a:p>
        </p:txBody>
      </p:sp>
      <p:pic>
        <p:nvPicPr>
          <p:cNvPr id="8194" name="Picture 2" descr="E:\Обобщение опыта\Статья и презентация\Социализация через проект\x_93a53f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56250"/>
            <a:ext cx="1841500" cy="130175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428868"/>
            <a:ext cx="4305300" cy="3019425"/>
          </a:xfrm>
          <a:prstGeom prst="rect">
            <a:avLst/>
          </a:prstGeom>
          <a:noFill/>
        </p:spPr>
      </p:pic>
      <p:pic>
        <p:nvPicPr>
          <p:cNvPr id="6147" name="Picture 3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357430"/>
            <a:ext cx="4095750" cy="3076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6143636" cy="142876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+mn-lt"/>
              </a:rPr>
              <a:t>«Мои  обязанности 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 в семье»  </a:t>
            </a:r>
            <a:r>
              <a:rPr lang="ru-RU" sz="1600" b="1" dirty="0" smtClean="0">
                <a:latin typeface="+mn-lt"/>
              </a:rPr>
              <a:t>       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Родословная моей семьи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5805264"/>
            <a:ext cx="658416" cy="7692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</a:t>
            </a:r>
            <a:endParaRPr lang="ru-RU" dirty="0"/>
          </a:p>
        </p:txBody>
      </p:sp>
      <p:pic>
        <p:nvPicPr>
          <p:cNvPr id="7170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4248150" cy="2952750"/>
          </a:xfrm>
          <a:prstGeom prst="rect">
            <a:avLst/>
          </a:prstGeom>
          <a:noFill/>
        </p:spPr>
      </p:pic>
      <p:pic>
        <p:nvPicPr>
          <p:cNvPr id="7171" name="Picture 3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4000528" cy="3143272"/>
          </a:xfrm>
          <a:prstGeom prst="rect">
            <a:avLst/>
          </a:prstGeom>
          <a:noFill/>
        </p:spPr>
      </p:pic>
      <p:pic>
        <p:nvPicPr>
          <p:cNvPr id="7172" name="Picture 4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4429132"/>
            <a:ext cx="2095500" cy="211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3714776" cy="2071702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latin typeface="+mn-lt"/>
              </a:rPr>
              <a:t>Прощание 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с Азбукой</a:t>
            </a:r>
            <a:r>
              <a:rPr lang="ru-RU" sz="1600" b="1" dirty="0" smtClean="0">
                <a:latin typeface="+mn-lt"/>
              </a:rPr>
              <a:t>                               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литературное   чтение   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4500570"/>
            <a:ext cx="357190" cy="35719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</a:t>
            </a:r>
            <a:endParaRPr lang="ru-RU" dirty="0"/>
          </a:p>
        </p:txBody>
      </p:sp>
      <p:pic>
        <p:nvPicPr>
          <p:cNvPr id="8194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3971925" cy="2886075"/>
          </a:xfrm>
          <a:prstGeom prst="rect">
            <a:avLst/>
          </a:prstGeom>
          <a:noFill/>
        </p:spPr>
      </p:pic>
      <p:pic>
        <p:nvPicPr>
          <p:cNvPr id="8195" name="Picture 3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714356"/>
            <a:ext cx="4810125" cy="3609975"/>
          </a:xfrm>
          <a:prstGeom prst="rect">
            <a:avLst/>
          </a:prstGeom>
          <a:noFill/>
        </p:spPr>
      </p:pic>
      <p:pic>
        <p:nvPicPr>
          <p:cNvPr id="8196" name="Picture 4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3629025"/>
            <a:ext cx="4305300" cy="3228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86148" cy="1714488"/>
          </a:xfrm>
        </p:spPr>
        <p:txBody>
          <a:bodyPr/>
          <a:lstStyle/>
          <a:p>
            <a:pPr algn="r"/>
            <a:r>
              <a:rPr lang="ru-RU" b="1" dirty="0" smtClean="0">
                <a:latin typeface="+mn-lt"/>
              </a:rPr>
              <a:t>Город букв </a:t>
            </a:r>
            <a:r>
              <a:rPr lang="ru-RU" sz="1600" b="1" dirty="0" smtClean="0">
                <a:latin typeface="+mn-lt"/>
              </a:rPr>
              <a:t> </a:t>
            </a:r>
            <a:br>
              <a:rPr lang="ru-RU" sz="1600" b="1" dirty="0" smtClean="0">
                <a:latin typeface="+mn-lt"/>
              </a:rPr>
            </a:br>
            <a:r>
              <a:rPr lang="ru-RU" sz="1600" b="1" dirty="0" smtClean="0">
                <a:latin typeface="+mn-lt"/>
              </a:rPr>
              <a:t/>
            </a:r>
            <a:br>
              <a:rPr lang="ru-RU" sz="1600" b="1" dirty="0" smtClean="0">
                <a:latin typeface="+mn-lt"/>
              </a:rPr>
            </a:b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литературное  чтение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197" name="Picture 5" descr="E:\DCIM\248_0303\IMG_48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000240"/>
            <a:ext cx="2289171" cy="1482033"/>
          </a:xfrm>
          <a:prstGeom prst="rect">
            <a:avLst/>
          </a:prstGeom>
          <a:noFill/>
        </p:spPr>
      </p:pic>
      <p:pic>
        <p:nvPicPr>
          <p:cNvPr id="8198" name="Picture 6" descr="E:\DCIM\248_0303\IMG_48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071810"/>
            <a:ext cx="1571636" cy="2297853"/>
          </a:xfrm>
          <a:prstGeom prst="rect">
            <a:avLst/>
          </a:prstGeom>
          <a:noFill/>
        </p:spPr>
      </p:pic>
      <p:pic>
        <p:nvPicPr>
          <p:cNvPr id="8199" name="Picture 7" descr="E:\DCIM\248_0303\IMG_48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714488"/>
            <a:ext cx="1500198" cy="1734181"/>
          </a:xfrm>
          <a:prstGeom prst="rect">
            <a:avLst/>
          </a:prstGeom>
          <a:noFill/>
        </p:spPr>
      </p:pic>
      <p:pic>
        <p:nvPicPr>
          <p:cNvPr id="8200" name="Picture 8" descr="E:\DCIM\248_0303\IMG_48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7177" y="3714752"/>
            <a:ext cx="2536823" cy="2246252"/>
          </a:xfrm>
          <a:prstGeom prst="rect">
            <a:avLst/>
          </a:prstGeom>
          <a:noFill/>
        </p:spPr>
      </p:pic>
      <p:pic>
        <p:nvPicPr>
          <p:cNvPr id="8196" name="Picture 4" descr="E:\DCIM\248_0303\IMG_48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4626182"/>
            <a:ext cx="1428760" cy="2231818"/>
          </a:xfrm>
          <a:prstGeom prst="rect">
            <a:avLst/>
          </a:prstGeom>
          <a:noFill/>
        </p:spPr>
      </p:pic>
      <p:pic>
        <p:nvPicPr>
          <p:cNvPr id="8201" name="Picture 9" descr="E:\DCIM\249_0403\IMG_494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357166"/>
            <a:ext cx="1000132" cy="1631305"/>
          </a:xfrm>
          <a:prstGeom prst="rect">
            <a:avLst/>
          </a:prstGeom>
          <a:noFill/>
        </p:spPr>
      </p:pic>
      <p:pic>
        <p:nvPicPr>
          <p:cNvPr id="8202" name="Picture 10" descr="E:\DCIM\248_0303\IMG_486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5214950"/>
            <a:ext cx="1940775" cy="1643050"/>
          </a:xfrm>
          <a:prstGeom prst="rect">
            <a:avLst/>
          </a:prstGeom>
          <a:noFill/>
        </p:spPr>
      </p:pic>
      <p:pic>
        <p:nvPicPr>
          <p:cNvPr id="1026" name="Picture 2" descr="F:\DCIM\252_1803\IMG_498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8" y="5537502"/>
            <a:ext cx="1071570" cy="1320498"/>
          </a:xfrm>
          <a:prstGeom prst="rect">
            <a:avLst/>
          </a:prstGeom>
          <a:noFill/>
        </p:spPr>
      </p:pic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3409950"/>
            <a:ext cx="4591050" cy="3448050"/>
          </a:xfrm>
          <a:prstGeom prst="rect">
            <a:avLst/>
          </a:prstGeom>
          <a:noFill/>
        </p:spPr>
      </p:pic>
      <p:pic>
        <p:nvPicPr>
          <p:cNvPr id="9219" name="Picture 3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629150" y="428604"/>
            <a:ext cx="4514850" cy="3362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3643338" cy="1357322"/>
          </a:xfrm>
        </p:spPr>
        <p:txBody>
          <a:bodyPr/>
          <a:lstStyle/>
          <a:p>
            <a:pPr algn="r"/>
            <a:r>
              <a:rPr lang="ru-RU" b="1" dirty="0" smtClean="0">
                <a:latin typeface="+mn-lt"/>
              </a:rPr>
              <a:t>«Теремок» </a:t>
            </a:r>
            <a:r>
              <a:rPr lang="ru-RU" sz="1600" b="1" dirty="0" smtClean="0">
                <a:latin typeface="+mn-lt"/>
              </a:rPr>
              <a:t>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литературное  чтение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0242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3590925" cy="2324100"/>
          </a:xfrm>
          <a:prstGeom prst="rect">
            <a:avLst/>
          </a:prstGeom>
          <a:noFill/>
        </p:spPr>
      </p:pic>
      <p:pic>
        <p:nvPicPr>
          <p:cNvPr id="10243" name="Picture 3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3875" y="785794"/>
            <a:ext cx="4810125" cy="2876550"/>
          </a:xfrm>
          <a:prstGeom prst="rect">
            <a:avLst/>
          </a:prstGeom>
          <a:noFill/>
        </p:spPr>
      </p:pic>
      <p:pic>
        <p:nvPicPr>
          <p:cNvPr id="10244" name="Picture 4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857628"/>
            <a:ext cx="4362450" cy="2733675"/>
          </a:xfrm>
          <a:prstGeom prst="rect">
            <a:avLst/>
          </a:prstGeom>
          <a:noFill/>
        </p:spPr>
      </p:pic>
      <p:pic>
        <p:nvPicPr>
          <p:cNvPr id="10245" name="Picture 5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857628"/>
            <a:ext cx="2000250" cy="2643206"/>
          </a:xfrm>
          <a:prstGeom prst="rect">
            <a:avLst/>
          </a:prstGeom>
          <a:noFill/>
        </p:spPr>
      </p:pic>
      <p:pic>
        <p:nvPicPr>
          <p:cNvPr id="10246" name="Picture 6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6578" y="3857628"/>
            <a:ext cx="2047875" cy="2686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Накормим птиц             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окружающий мир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2"/>
            <a:ext cx="8506028" cy="4310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642918"/>
            <a:ext cx="4143404" cy="492922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+mn-lt"/>
              </a:rPr>
              <a:t>Коллективный</a:t>
            </a:r>
            <a:r>
              <a:rPr lang="ru-RU" b="1" dirty="0" smtClean="0">
                <a:latin typeface="+mn-lt"/>
              </a:rPr>
              <a:t> проект 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к Дню 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матери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sz="1600" b="1" dirty="0" smtClean="0">
                <a:latin typeface="+mn-lt"/>
              </a:rPr>
              <a:t>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технология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742950"/>
            <a:ext cx="4357718" cy="5829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Были-небылицы      </a:t>
            </a:r>
            <a:r>
              <a:rPr lang="ru-RU" sz="1600" b="1" dirty="0" smtClean="0">
                <a:latin typeface="+mn-lt"/>
              </a:rPr>
              <a:t>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литературное чтение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828800"/>
            <a:ext cx="7524750" cy="46720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Обобщение опыта\Статья и презентация\Социализация через проект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500306"/>
            <a:ext cx="2357422" cy="28289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Актуальность</a:t>
            </a:r>
            <a:endParaRPr lang="ru-RU" b="1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357554" y="1500174"/>
            <a:ext cx="5467360" cy="1714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"Чтобы  человек  был  сытым один  день,  дай  ему  одну  рыбку, два  дня - две  рыбки,  всю  жизнь - научи  его  ловить  рыбу".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Японская мудрость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214686"/>
            <a:ext cx="4476750" cy="3362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Обобщение опыта\Статья и презентация\Социализация через проект\Вперед_к_знаниям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2963" y="5286388"/>
            <a:ext cx="1951037" cy="1377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42876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+mn-lt"/>
              </a:rPr>
              <a:t>Занимательные кроссворды по русскому языку и математике</a:t>
            </a:r>
            <a:endParaRPr lang="ru-RU" b="1" dirty="0">
              <a:latin typeface="+mn-lt"/>
            </a:endParaRPr>
          </a:p>
        </p:txBody>
      </p:sp>
      <p:pic>
        <p:nvPicPr>
          <p:cNvPr id="14338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214554"/>
            <a:ext cx="3448050" cy="4343400"/>
          </a:xfrm>
          <a:prstGeom prst="rect">
            <a:avLst/>
          </a:prstGeom>
          <a:noFill/>
        </p:spPr>
      </p:pic>
      <p:pic>
        <p:nvPicPr>
          <p:cNvPr id="14339" name="Picture 3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2214554"/>
            <a:ext cx="3524250" cy="431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Обобщение опыта\Статья и презентация\Социализация через проект\734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500042"/>
            <a:ext cx="1176334" cy="15672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229600" cy="1214446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+mn-lt"/>
              </a:rPr>
              <a:t>Энциклопедии  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«Моя Кубань»</a:t>
            </a:r>
            <a:endParaRPr lang="ru-RU" b="1" dirty="0">
              <a:latin typeface="+mn-lt"/>
            </a:endParaRPr>
          </a:p>
        </p:txBody>
      </p:sp>
      <p:pic>
        <p:nvPicPr>
          <p:cNvPr id="18434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3667125" cy="2514600"/>
          </a:xfrm>
          <a:prstGeom prst="rect">
            <a:avLst/>
          </a:prstGeom>
          <a:noFill/>
        </p:spPr>
      </p:pic>
      <p:pic>
        <p:nvPicPr>
          <p:cNvPr id="18435" name="Picture 3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0"/>
            <a:ext cx="3733800" cy="2562225"/>
          </a:xfrm>
          <a:prstGeom prst="rect">
            <a:avLst/>
          </a:prstGeom>
          <a:noFill/>
        </p:spPr>
      </p:pic>
      <p:pic>
        <p:nvPicPr>
          <p:cNvPr id="18436" name="Picture 4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2214554"/>
            <a:ext cx="3762375" cy="2581275"/>
          </a:xfrm>
          <a:prstGeom prst="rect">
            <a:avLst/>
          </a:prstGeom>
          <a:noFill/>
        </p:spPr>
      </p:pic>
      <p:pic>
        <p:nvPicPr>
          <p:cNvPr id="18437" name="Picture 5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10200" y="2285992"/>
            <a:ext cx="3733800" cy="2409825"/>
          </a:xfrm>
          <a:prstGeom prst="rect">
            <a:avLst/>
          </a:prstGeom>
          <a:noFill/>
        </p:spPr>
      </p:pic>
      <p:pic>
        <p:nvPicPr>
          <p:cNvPr id="18438" name="Picture 6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29275" y="4438650"/>
            <a:ext cx="3514725" cy="2419350"/>
          </a:xfrm>
          <a:prstGeom prst="rect">
            <a:avLst/>
          </a:prstGeom>
          <a:noFill/>
        </p:spPr>
      </p:pic>
      <p:pic>
        <p:nvPicPr>
          <p:cNvPr id="18439" name="Picture 7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071942"/>
            <a:ext cx="3667125" cy="2486025"/>
          </a:xfrm>
          <a:prstGeom prst="rect">
            <a:avLst/>
          </a:prstGeom>
          <a:noFill/>
        </p:spPr>
      </p:pic>
      <p:pic>
        <p:nvPicPr>
          <p:cNvPr id="18440" name="Picture 8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4457700"/>
            <a:ext cx="3524250" cy="24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Обобщение опыта\Статья и презентация\Социализация через проект\734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5220" y="714356"/>
            <a:ext cx="1068780" cy="14239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04" cy="10668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Российская здравница  </a:t>
            </a:r>
            <a:r>
              <a:rPr lang="ru-RU" sz="1600" b="1" dirty="0" smtClean="0">
                <a:latin typeface="+mn-lt"/>
              </a:rPr>
              <a:t>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кубановедение</a:t>
            </a:r>
            <a:r>
              <a:rPr lang="ru-RU" b="1" dirty="0" smtClean="0">
                <a:latin typeface="+mn-lt"/>
              </a:rPr>
              <a:t> </a:t>
            </a:r>
            <a:endParaRPr lang="ru-RU" b="1" dirty="0">
              <a:latin typeface="+mn-lt"/>
            </a:endParaRPr>
          </a:p>
        </p:txBody>
      </p:sp>
      <p:pic>
        <p:nvPicPr>
          <p:cNvPr id="6146" name="Picture 2" descr="C:\Users\Marina\Documents\Безымянный 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357298"/>
            <a:ext cx="4000528" cy="2618464"/>
          </a:xfrm>
          <a:prstGeom prst="rect">
            <a:avLst/>
          </a:prstGeom>
          <a:noFill/>
        </p:spPr>
      </p:pic>
      <p:pic>
        <p:nvPicPr>
          <p:cNvPr id="6148" name="Picture 4" descr="C:\Users\Marina\Documents\Безымянны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500174"/>
            <a:ext cx="3792651" cy="2571768"/>
          </a:xfrm>
          <a:prstGeom prst="rect">
            <a:avLst/>
          </a:prstGeom>
          <a:noFill/>
        </p:spPr>
      </p:pic>
      <p:pic>
        <p:nvPicPr>
          <p:cNvPr id="6149" name="Picture 5" descr="C:\Users\Marina\Documents\Безымянный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857628"/>
            <a:ext cx="3929090" cy="2685588"/>
          </a:xfrm>
          <a:prstGeom prst="rect">
            <a:avLst/>
          </a:prstGeom>
          <a:noFill/>
        </p:spPr>
      </p:pic>
      <p:pic>
        <p:nvPicPr>
          <p:cNvPr id="6150" name="Picture 6" descr="C:\Users\Marina\Documents\Безымянный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3857628"/>
            <a:ext cx="3766329" cy="2673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643074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latin typeface="+mn-lt"/>
              </a:rPr>
              <a:t>Родословная моей семьи.  </a:t>
            </a:r>
            <a:r>
              <a:rPr lang="ru-RU" sz="1600" b="1" dirty="0" smtClean="0">
                <a:latin typeface="+mn-lt"/>
              </a:rPr>
              <a:t>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кубановедение</a:t>
            </a: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362950" cy="5067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0668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Победа деда – моя победа</a:t>
            </a:r>
            <a:endParaRPr lang="ru-RU" b="1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668655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3267053"/>
            <a:ext cx="3305175" cy="3590947"/>
          </a:xfrm>
          <a:prstGeom prst="rect">
            <a:avLst/>
          </a:prstGeom>
          <a:noFill/>
        </p:spPr>
      </p:pic>
      <p:pic>
        <p:nvPicPr>
          <p:cNvPr id="17411" name="Picture 3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28604"/>
            <a:ext cx="2609850" cy="33051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4500594" cy="314327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+mn-lt"/>
              </a:rPr>
              <a:t>Неудачин 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Борис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НПК</a:t>
            </a:r>
            <a:br>
              <a:rPr lang="ru-RU" b="1" dirty="0" smtClean="0">
                <a:latin typeface="+mn-lt"/>
              </a:rPr>
            </a:br>
            <a:endParaRPr lang="ru-RU" b="1" dirty="0">
              <a:latin typeface="+mn-lt"/>
            </a:endParaRPr>
          </a:p>
        </p:txBody>
      </p:sp>
      <p:pic>
        <p:nvPicPr>
          <p:cNvPr id="17410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57166"/>
            <a:ext cx="4071934" cy="3019425"/>
          </a:xfrm>
          <a:prstGeom prst="rect">
            <a:avLst/>
          </a:prstGeom>
          <a:noFill/>
        </p:spPr>
      </p:pic>
      <p:pic>
        <p:nvPicPr>
          <p:cNvPr id="17412" name="Picture 4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71800"/>
            <a:ext cx="2733675" cy="3886200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3" name="Picture 5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3429000"/>
            <a:ext cx="2238375" cy="3133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+mn-lt"/>
              </a:rPr>
              <a:t>Победители  и  призеры  муниципальных предметных олимпиад и викторины по </a:t>
            </a:r>
            <a:r>
              <a:rPr lang="ru-RU" b="1" dirty="0" err="1" smtClean="0">
                <a:latin typeface="+mn-lt"/>
              </a:rPr>
              <a:t>кубановедению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38" y="3000372"/>
            <a:ext cx="4281518" cy="3500462"/>
          </a:xfrm>
        </p:spPr>
        <p:txBody>
          <a:bodyPr/>
          <a:lstStyle/>
          <a:p>
            <a:pPr>
              <a:buNone/>
            </a:pP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</a:rPr>
              <a:t>Математика:</a:t>
            </a:r>
          </a:p>
          <a:p>
            <a:r>
              <a:rPr lang="ru-RU" dirty="0" smtClean="0"/>
              <a:t>Жидков И. – призер 2011г.</a:t>
            </a:r>
          </a:p>
          <a:p>
            <a:r>
              <a:rPr lang="ru-RU" dirty="0" err="1" smtClean="0"/>
              <a:t>Нарыжная</a:t>
            </a:r>
            <a:r>
              <a:rPr lang="ru-RU" dirty="0" smtClean="0"/>
              <a:t> В. – призер 2012г.</a:t>
            </a:r>
          </a:p>
          <a:p>
            <a:pPr>
              <a:buNone/>
            </a:pPr>
            <a:r>
              <a:rPr lang="ru-RU" sz="2400" b="1" u="sng" dirty="0" err="1" smtClean="0">
                <a:solidFill>
                  <a:schemeClr val="accent2">
                    <a:lumMod val="75000"/>
                  </a:schemeClr>
                </a:solidFill>
              </a:rPr>
              <a:t>Кубановедение</a:t>
            </a: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r>
              <a:rPr lang="ru-RU" dirty="0" smtClean="0"/>
              <a:t>Жидков И. – победитель 2011г.</a:t>
            </a:r>
          </a:p>
          <a:p>
            <a:r>
              <a:rPr lang="ru-RU" dirty="0" smtClean="0"/>
              <a:t>Жидков И. – призер 2012г.</a:t>
            </a:r>
          </a:p>
          <a:p>
            <a:r>
              <a:rPr lang="ru-RU" dirty="0" smtClean="0"/>
              <a:t>Жидков И. – призер 2013г.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2844" y="3000372"/>
            <a:ext cx="4352956" cy="3500462"/>
          </a:xfrm>
        </p:spPr>
        <p:txBody>
          <a:bodyPr/>
          <a:lstStyle/>
          <a:p>
            <a:pPr>
              <a:buNone/>
            </a:pP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</a:rPr>
              <a:t>Русский язык:</a:t>
            </a:r>
          </a:p>
          <a:p>
            <a:r>
              <a:rPr lang="ru-RU" dirty="0" err="1" smtClean="0"/>
              <a:t>Бульбас</a:t>
            </a:r>
            <a:r>
              <a:rPr lang="ru-RU" dirty="0" smtClean="0"/>
              <a:t> М. – победитель 2011г.</a:t>
            </a:r>
          </a:p>
          <a:p>
            <a:r>
              <a:rPr lang="ru-RU" dirty="0" smtClean="0"/>
              <a:t>Лунёва П. – победитель 2011г.</a:t>
            </a:r>
          </a:p>
          <a:p>
            <a:r>
              <a:rPr lang="ru-RU" dirty="0" err="1" smtClean="0"/>
              <a:t>Тараосва</a:t>
            </a:r>
            <a:r>
              <a:rPr lang="ru-RU" dirty="0" smtClean="0"/>
              <a:t> А. – призер 2011г.</a:t>
            </a:r>
          </a:p>
          <a:p>
            <a:r>
              <a:rPr lang="ru-RU" dirty="0" smtClean="0"/>
              <a:t>Лобанов М. – призер 2011г.</a:t>
            </a:r>
          </a:p>
          <a:p>
            <a:r>
              <a:rPr lang="ru-RU" dirty="0" err="1" smtClean="0"/>
              <a:t>Бульбас</a:t>
            </a:r>
            <a:r>
              <a:rPr lang="ru-RU" dirty="0" smtClean="0"/>
              <a:t> М. – призер 2012г.</a:t>
            </a:r>
          </a:p>
          <a:p>
            <a:r>
              <a:rPr lang="ru-RU" dirty="0" smtClean="0"/>
              <a:t>Тарасова А. – призер 2012г.</a:t>
            </a:r>
          </a:p>
          <a:p>
            <a:r>
              <a:rPr lang="ru-RU" dirty="0" smtClean="0"/>
              <a:t>Лобанов М. – призер 2013г.</a:t>
            </a:r>
          </a:p>
          <a:p>
            <a:r>
              <a:rPr lang="ru-RU" dirty="0" smtClean="0"/>
              <a:t>Тарасова А. – призер 2013г.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785794"/>
            <a:ext cx="9144000" cy="1069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+mn-lt"/>
              </a:rPr>
              <a:t>Победители всероссийского конкурса «Социальной рекламы».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57158" y="1857364"/>
            <a:ext cx="4041648" cy="571504"/>
          </a:xfrm>
        </p:spPr>
        <p:txBody>
          <a:bodyPr/>
          <a:lstStyle/>
          <a:p>
            <a:r>
              <a:rPr lang="ru-RU" dirty="0" smtClean="0"/>
              <a:t>Малова Светлана </a:t>
            </a:r>
          </a:p>
          <a:p>
            <a:r>
              <a:rPr lang="ru-RU" dirty="0" smtClean="0"/>
              <a:t>10 класс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4714876" y="1857364"/>
            <a:ext cx="4041775" cy="571504"/>
          </a:xfrm>
        </p:spPr>
        <p:txBody>
          <a:bodyPr/>
          <a:lstStyle/>
          <a:p>
            <a:r>
              <a:rPr lang="ru-RU" dirty="0" smtClean="0"/>
              <a:t>Малинников Дмитрий </a:t>
            </a:r>
          </a:p>
          <a:p>
            <a:r>
              <a:rPr lang="ru-RU" dirty="0" smtClean="0"/>
              <a:t>10 класс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71744"/>
            <a:ext cx="2667000" cy="3905250"/>
          </a:xfrm>
          <a:prstGeom prst="rect">
            <a:avLst/>
          </a:prstGeom>
          <a:noFill/>
        </p:spPr>
      </p:pic>
      <p:sp>
        <p:nvSpPr>
          <p:cNvPr id="14" name="Содержимое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9" name="Picture 3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643182"/>
            <a:ext cx="2762250" cy="3905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47864" y="2708920"/>
            <a:ext cx="5338936" cy="3816424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>
                <a:latin typeface="+mn-lt"/>
              </a:rPr>
              <a:t/>
            </a:r>
            <a:br>
              <a:rPr lang="ru-RU" sz="3100" i="1" dirty="0" smtClean="0">
                <a:latin typeface="+mn-lt"/>
              </a:rPr>
            </a:br>
            <a:r>
              <a:rPr lang="ru-RU" sz="3100" i="1" dirty="0" smtClean="0">
                <a:latin typeface="+mn-lt"/>
              </a:rPr>
              <a:t/>
            </a:r>
            <a:br>
              <a:rPr lang="ru-RU" sz="3100" i="1" dirty="0" smtClean="0">
                <a:latin typeface="+mn-lt"/>
              </a:rPr>
            </a:br>
            <a:r>
              <a:rPr lang="ru-RU" sz="2700" b="1" i="1" dirty="0" smtClean="0">
                <a:latin typeface="+mn-lt"/>
              </a:rPr>
              <a:t>«Семья и школа – это берег и море. На берегу ребенок делает свои первые шаги, получает первые уроки жизни, а потом перед ним открывается необозримое море знаний, и курс в этом море прокладывает школа. Это не значит, что он должен совсем оторваться от берега».</a:t>
            </a:r>
            <a:r>
              <a:rPr lang="ru-RU" sz="3100" i="1" dirty="0" smtClean="0">
                <a:latin typeface="+mn-lt"/>
              </a:rPr>
              <a:t/>
            </a:r>
            <a:br>
              <a:rPr lang="ru-RU" sz="3100" i="1" dirty="0" smtClean="0">
                <a:latin typeface="+mn-lt"/>
              </a:rPr>
            </a:br>
            <a:r>
              <a:rPr lang="ru-RU" sz="3100" i="1" dirty="0" smtClean="0">
                <a:latin typeface="+mn-lt"/>
              </a:rPr>
              <a:t>                               </a:t>
            </a:r>
            <a:br>
              <a:rPr lang="ru-RU" sz="3100" i="1" dirty="0" smtClean="0">
                <a:latin typeface="+mn-lt"/>
              </a:rPr>
            </a:br>
            <a:r>
              <a:rPr lang="ru-RU" sz="3100" i="1" dirty="0" smtClean="0">
                <a:latin typeface="+mn-lt"/>
              </a:rPr>
              <a:t/>
            </a:r>
            <a:br>
              <a:rPr lang="ru-RU" sz="3100" i="1" dirty="0" smtClean="0">
                <a:latin typeface="+mn-lt"/>
              </a:rPr>
            </a:br>
            <a:r>
              <a:rPr lang="ru-RU" sz="3100" i="1" dirty="0" smtClean="0">
                <a:latin typeface="+mn-lt"/>
              </a:rPr>
              <a:t>                                   </a:t>
            </a:r>
            <a:r>
              <a:rPr lang="ru-RU" sz="2700" b="1" i="1" dirty="0" smtClean="0">
                <a:latin typeface="+mn-lt"/>
              </a:rPr>
              <a:t>Лев Кассиль</a:t>
            </a:r>
            <a:r>
              <a:rPr lang="ru-RU" sz="3100" i="1" dirty="0" smtClean="0">
                <a:latin typeface="+mn-lt"/>
              </a:rPr>
              <a:t/>
            </a:r>
            <a:br>
              <a:rPr lang="ru-RU" sz="3100" i="1" dirty="0" smtClean="0">
                <a:latin typeface="+mn-lt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Марина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2768699" cy="4118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071678"/>
            <a:ext cx="261910" cy="1411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+mn-lt"/>
              </a:rPr>
              <a:t>                   </a:t>
            </a:r>
            <a:endParaRPr lang="ru-RU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57158" y="714356"/>
            <a:ext cx="4041648" cy="457200"/>
          </a:xfrm>
        </p:spPr>
        <p:txBody>
          <a:bodyPr/>
          <a:lstStyle/>
          <a:p>
            <a:r>
              <a:rPr lang="ru-RU" dirty="0" smtClean="0"/>
              <a:t>Цели: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786314" y="714356"/>
            <a:ext cx="4041775" cy="457200"/>
          </a:xfrm>
        </p:spPr>
        <p:txBody>
          <a:bodyPr/>
          <a:lstStyle/>
          <a:p>
            <a:r>
              <a:rPr lang="ru-RU" dirty="0" smtClean="0"/>
              <a:t>Задачи: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381000" y="1500174"/>
            <a:ext cx="4041648" cy="5094545"/>
          </a:xfrm>
        </p:spPr>
        <p:txBody>
          <a:bodyPr/>
          <a:lstStyle/>
          <a:p>
            <a:r>
              <a:rPr lang="ru-RU" dirty="0" smtClean="0"/>
              <a:t>раскрыть потенциал метода проектов для формирования универсальных учебных действий младших школьников и возможности его реализации в учебной и внеклассной деятельности.</a:t>
            </a:r>
          </a:p>
          <a:p>
            <a:pPr lvl="0"/>
            <a:r>
              <a:rPr lang="ru-RU" dirty="0" smtClean="0"/>
              <a:t>вовлечение родителей в учебно-воспитательный процесс через проектную деятельность учащихся.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1571612"/>
            <a:ext cx="4041775" cy="5023107"/>
          </a:xfrm>
        </p:spPr>
        <p:txBody>
          <a:bodyPr>
            <a:normAutofit lnSpcReduction="10000"/>
          </a:bodyPr>
          <a:lstStyle/>
          <a:p>
            <a:pPr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accent2"/>
                </a:solidFill>
                <a:latin typeface="Times New Roman"/>
                <a:ea typeface="Calibri"/>
                <a:cs typeface="Times New Roman"/>
              </a:rPr>
              <a:t>1.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Формирование позитивной самооценки, самоуважения.</a:t>
            </a:r>
            <a:endParaRPr lang="ru-RU" dirty="0" smtClean="0">
              <a:ea typeface="Calibri"/>
              <a:cs typeface="Times New Roman"/>
            </a:endParaRPr>
          </a:p>
          <a:p>
            <a:pPr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accent2"/>
                </a:solidFill>
                <a:latin typeface="Times New Roman"/>
                <a:ea typeface="Calibri"/>
                <a:cs typeface="Times New Roman"/>
              </a:rPr>
              <a:t>2.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Формирование коммуникативной компетентности в сотрудничестве: </a:t>
            </a:r>
            <a:endParaRPr lang="ru-RU" dirty="0" smtClean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умение вести диалог;</a:t>
            </a:r>
            <a:endParaRPr lang="ru-RU" dirty="0" smtClean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координировать свои действия с действиями партнеров по совместной деятельности;</a:t>
            </a:r>
            <a:endParaRPr lang="ru-RU" dirty="0" smtClean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способности доброжелательно и чутко относиться к людям, сопереживать;</a:t>
            </a:r>
            <a:endParaRPr lang="ru-RU" dirty="0" smtClean="0">
              <a:ea typeface="Calibri"/>
              <a:cs typeface="Times New Roman"/>
            </a:endParaRPr>
          </a:p>
          <a:p>
            <a:pPr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accent2"/>
                </a:solidFill>
                <a:latin typeface="Times New Roman"/>
                <a:ea typeface="Calibri"/>
                <a:cs typeface="Times New Roman"/>
              </a:rPr>
              <a:t>3.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Формирование социально адекватных способов поведения.</a:t>
            </a:r>
            <a:endParaRPr lang="ru-RU" dirty="0" smtClean="0">
              <a:ea typeface="Calibri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3075" name="Picture 3" descr="E:\Обобщение опыта\Статья и презентация\Социализация через проект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28490"/>
            <a:ext cx="2000264" cy="1829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668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/>
                <a:ea typeface="Times New Roman"/>
              </a:rPr>
              <a:t>Наиболее распространенные виды проектов в моей практике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000364" y="3500438"/>
            <a:ext cx="3071834" cy="107157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проект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5" name="Выноска со стрелкой вправо 4"/>
          <p:cNvSpPr/>
          <p:nvPr/>
        </p:nvSpPr>
        <p:spPr>
          <a:xfrm>
            <a:off x="214282" y="3571876"/>
            <a:ext cx="2771788" cy="9144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3893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FFFF00"/>
                </a:solidFill>
              </a:rPr>
              <a:t>исследова-тельский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6" name="Выноска со стрелкой влево 5"/>
          <p:cNvSpPr/>
          <p:nvPr/>
        </p:nvSpPr>
        <p:spPr>
          <a:xfrm>
            <a:off x="6072198" y="3571876"/>
            <a:ext cx="2786082" cy="9144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338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игровой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3286116" y="2285992"/>
            <a:ext cx="2428892" cy="1200152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творческий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8" name="Выноска со стрелкой вверх 7"/>
          <p:cNvSpPr/>
          <p:nvPr/>
        </p:nvSpPr>
        <p:spPr>
          <a:xfrm>
            <a:off x="3357554" y="4572008"/>
            <a:ext cx="2428892" cy="1233256"/>
          </a:xfrm>
          <a:prstGeom prst="upArrowCallou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FFFF00"/>
                </a:solidFill>
              </a:rPr>
              <a:t>информа-ционный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E:\Обобщение опыта\Статья и презентация\Социализация через проект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5619931"/>
            <a:ext cx="2071702" cy="1238069"/>
          </a:xfrm>
          <a:prstGeom prst="rect">
            <a:avLst/>
          </a:prstGeom>
          <a:noFill/>
        </p:spPr>
      </p:pic>
      <p:pic>
        <p:nvPicPr>
          <p:cNvPr id="6148" name="Picture 4" descr="E:\Обобщение опыта\Статья и презентация\Социализация через проект\posobija3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4000504"/>
            <a:ext cx="1714512" cy="1104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4543428" cy="603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000496" y="642918"/>
            <a:ext cx="4929222" cy="1214446"/>
          </a:xfrm>
        </p:spPr>
        <p:txBody>
          <a:bodyPr>
            <a:normAutofit fontScale="47500" lnSpcReduction="20000"/>
          </a:bodyPr>
          <a:lstStyle/>
          <a:p>
            <a:endParaRPr lang="ru-RU" dirty="0" smtClean="0">
              <a:latin typeface="Times New Roman"/>
              <a:ea typeface="Times New Roman"/>
            </a:endParaRPr>
          </a:p>
          <a:p>
            <a:pPr algn="ctr"/>
            <a:r>
              <a:rPr lang="ru-RU" sz="7000" dirty="0" smtClean="0">
                <a:ea typeface="Times New Roman"/>
              </a:rPr>
              <a:t>По </a:t>
            </a:r>
          </a:p>
          <a:p>
            <a:pPr algn="ctr"/>
            <a:r>
              <a:rPr lang="ru-RU" sz="7000" dirty="0" smtClean="0">
                <a:ea typeface="Times New Roman"/>
              </a:rPr>
              <a:t>продолжительности </a:t>
            </a:r>
            <a:endParaRPr lang="ru-RU" sz="7000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357159" y="642918"/>
            <a:ext cx="3357586" cy="1214446"/>
          </a:xfrm>
        </p:spPr>
        <p:txBody>
          <a:bodyPr/>
          <a:lstStyle/>
          <a:p>
            <a:pPr algn="ctr"/>
            <a:r>
              <a:rPr lang="ru-RU" sz="3200" dirty="0" smtClean="0">
                <a:ea typeface="Calibri"/>
                <a:cs typeface="Times New Roman"/>
              </a:rPr>
              <a:t>По числу учащихся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000496" y="2071678"/>
            <a:ext cx="4897444" cy="4500594"/>
          </a:xfrm>
        </p:spPr>
        <p:txBody>
          <a:bodyPr>
            <a:normAutofit fontScale="92500" lnSpcReduction="10000"/>
          </a:bodyPr>
          <a:lstStyle/>
          <a:p>
            <a:pPr lvl="0" algn="just">
              <a:buFont typeface="Symbol"/>
              <a:buChar char=""/>
            </a:pPr>
            <a:r>
              <a:rPr lang="ru-RU" sz="2200" b="1" u="sng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Мини-проекты</a:t>
            </a:r>
            <a:r>
              <a:rPr lang="ru-RU" sz="2200" dirty="0" smtClean="0">
                <a:latin typeface="Times New Roman"/>
                <a:ea typeface="Calibri"/>
                <a:cs typeface="Times New Roman"/>
              </a:rPr>
              <a:t> могут укладываться в один урок или менее.</a:t>
            </a:r>
            <a:endParaRPr lang="ru-RU" sz="2200" dirty="0" smtClean="0">
              <a:ea typeface="Calibri"/>
              <a:cs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sz="2200" b="1" u="sng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Краткосрочные проекты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200" dirty="0" smtClean="0">
                <a:latin typeface="Times New Roman"/>
                <a:ea typeface="Calibri"/>
                <a:cs typeface="Times New Roman"/>
              </a:rPr>
              <a:t>требуют выделения 4-6 уроков. Уроки используются для координации деятельности участников проектных групп, тогда как основная работа по сбору информации, изготовлении продукта и подготовки презентации осуществляется во внеклассной деятельности и дома.</a:t>
            </a:r>
            <a:endParaRPr lang="ru-RU" sz="2200" dirty="0" smtClean="0">
              <a:ea typeface="Calibri"/>
              <a:cs typeface="Times New Roman"/>
            </a:endParaRPr>
          </a:p>
          <a:p>
            <a:pPr lvl="0" algn="just">
              <a:buFont typeface="Symbol"/>
              <a:buChar char=""/>
            </a:pPr>
            <a:r>
              <a:rPr lang="ru-RU" sz="2200" b="1" u="sng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Годичные проекты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200" dirty="0" smtClean="0">
                <a:latin typeface="Times New Roman"/>
                <a:ea typeface="Calibri"/>
                <a:cs typeface="Times New Roman"/>
              </a:rPr>
              <a:t>целиком от определения проблемы и темы до презентации выполняются во внеурочное время.</a:t>
            </a:r>
            <a:endParaRPr lang="ru-RU" sz="2200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57158" y="2071678"/>
            <a:ext cx="3500462" cy="4572032"/>
          </a:xfrm>
        </p:spPr>
        <p:txBody>
          <a:bodyPr>
            <a:normAutofit/>
          </a:bodyPr>
          <a:lstStyle/>
          <a:p>
            <a:pPr lvl="0">
              <a:buFont typeface="Symbol"/>
              <a:buChar char=""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Индивидуальные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ea typeface="Calibri"/>
              <a:cs typeface="Times New Roman"/>
            </a:endParaRPr>
          </a:p>
          <a:p>
            <a:pPr lvl="0">
              <a:buFont typeface="Symbol"/>
              <a:buChar char=""/>
            </a:pPr>
            <a:endParaRPr lang="ru-RU" b="1" u="sng" dirty="0" smtClean="0">
              <a:solidFill>
                <a:schemeClr val="accent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lvl="0">
              <a:buFont typeface="Symbol"/>
              <a:buChar char=""/>
            </a:pPr>
            <a:endParaRPr lang="ru-RU" b="1" u="sng" dirty="0" smtClean="0">
              <a:solidFill>
                <a:schemeClr val="accent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lvl="0">
              <a:buFont typeface="Symbol"/>
              <a:buChar char=""/>
            </a:pPr>
            <a:endParaRPr lang="ru-RU" b="1" u="sng" dirty="0" smtClean="0">
              <a:solidFill>
                <a:schemeClr val="accent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lvl="0">
              <a:buFont typeface="Symbol"/>
              <a:buChar char=""/>
            </a:pPr>
            <a:endParaRPr lang="ru-RU" b="1" u="sng" dirty="0" smtClean="0">
              <a:solidFill>
                <a:schemeClr val="accent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lvl="0">
              <a:buFont typeface="Symbol"/>
              <a:buChar char=""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Парные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ea typeface="Calibri"/>
              <a:cs typeface="Times New Roman"/>
            </a:endParaRPr>
          </a:p>
          <a:p>
            <a:pPr lvl="0">
              <a:buNone/>
            </a:pPr>
            <a:endParaRPr lang="ru-RU" b="1" u="sng" dirty="0" smtClean="0">
              <a:solidFill>
                <a:schemeClr val="accent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lvl="0">
              <a:buNone/>
            </a:pPr>
            <a:endParaRPr lang="ru-RU" b="1" u="sng" dirty="0" smtClean="0">
              <a:solidFill>
                <a:schemeClr val="accent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lvl="0">
              <a:buNone/>
            </a:pPr>
            <a:endParaRPr lang="ru-RU" b="1" u="sng" dirty="0" smtClean="0">
              <a:solidFill>
                <a:schemeClr val="accent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lvl="0">
              <a:buFont typeface="Symbol"/>
              <a:buChar char=""/>
            </a:pPr>
            <a:endParaRPr lang="ru-RU" b="1" u="sng" dirty="0" smtClean="0">
              <a:solidFill>
                <a:schemeClr val="accent2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lvl="0">
              <a:buFont typeface="Symbol"/>
              <a:buChar char=""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Групповые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ea typeface="Calibri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 descr="E:\Обобщение опыта\Статья и презентация\Социализация через проект\2-podgotovka-detej-k-shko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428868"/>
            <a:ext cx="1828800" cy="1176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Обобщение опыта\Статья и презентация\Социализация через проект\i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429000"/>
            <a:ext cx="3609182" cy="326130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216024" cy="130696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latin typeface="+mn-lt"/>
              </a:rPr>
              <a:t>       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24744"/>
            <a:ext cx="4042792" cy="4729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5400" dirty="0" smtClean="0">
                <a:ea typeface="Times New Roman"/>
              </a:rPr>
              <a:t>Маленькие</a:t>
            </a:r>
          </a:p>
          <a:p>
            <a:pPr>
              <a:buNone/>
            </a:pPr>
            <a:r>
              <a:rPr lang="ru-RU" sz="4800" dirty="0" smtClean="0">
                <a:ea typeface="Times New Roman"/>
              </a:rPr>
              <a:t>дети </a:t>
            </a:r>
          </a:p>
          <a:p>
            <a:pPr>
              <a:buNone/>
            </a:pPr>
            <a:r>
              <a:rPr lang="ru-RU" sz="4400" dirty="0" smtClean="0">
                <a:ea typeface="Times New Roman"/>
              </a:rPr>
              <a:t>способны</a:t>
            </a:r>
          </a:p>
          <a:p>
            <a:pPr>
              <a:buNone/>
            </a:pPr>
            <a:r>
              <a:rPr lang="ru-RU" sz="4000" dirty="0" smtClean="0">
                <a:ea typeface="Times New Roman"/>
              </a:rPr>
              <a:t>выполнять</a:t>
            </a:r>
          </a:p>
          <a:p>
            <a:pPr>
              <a:buNone/>
            </a:pPr>
            <a:r>
              <a:rPr lang="ru-RU" sz="3600" dirty="0" smtClean="0">
                <a:ea typeface="Times New Roman"/>
              </a:rPr>
              <a:t>только </a:t>
            </a:r>
          </a:p>
          <a:p>
            <a:pPr>
              <a:buNone/>
            </a:pPr>
            <a:r>
              <a:rPr lang="ru-RU" sz="3200" dirty="0" smtClean="0">
                <a:ea typeface="Times New Roman"/>
              </a:rPr>
              <a:t>очень </a:t>
            </a:r>
          </a:p>
          <a:p>
            <a:pPr>
              <a:buNone/>
            </a:pPr>
            <a:r>
              <a:rPr lang="ru-RU" dirty="0" smtClean="0">
                <a:ea typeface="Times New Roman"/>
              </a:rPr>
              <a:t>незамысловатые</a:t>
            </a:r>
            <a:r>
              <a:rPr lang="ru-RU" sz="2000" dirty="0" smtClean="0">
                <a:ea typeface="Times New Roman"/>
              </a:rPr>
              <a:t> </a:t>
            </a:r>
          </a:p>
          <a:p>
            <a:pPr>
              <a:buNone/>
            </a:pPr>
            <a:r>
              <a:rPr lang="ru-RU" sz="2400" dirty="0" smtClean="0">
                <a:ea typeface="Times New Roman"/>
              </a:rPr>
              <a:t>проекты</a:t>
            </a:r>
            <a:endParaRPr lang="ru-RU" sz="2400" dirty="0" smtClean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0668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Моя малая Родина      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окружающий мир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571612"/>
            <a:ext cx="7067550" cy="494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214446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Стихи о поселке Ахтырском  </a:t>
            </a:r>
            <a:r>
              <a:rPr lang="ru-RU" sz="1600" b="1" dirty="0" smtClean="0">
                <a:latin typeface="+mn-lt"/>
              </a:rPr>
              <a:t/>
            </a:r>
            <a:br>
              <a:rPr lang="ru-RU" sz="1600" b="1" dirty="0" smtClean="0">
                <a:latin typeface="+mn-lt"/>
              </a:rPr>
            </a:br>
            <a:r>
              <a:rPr lang="ru-RU" sz="1600" b="1" dirty="0" smtClean="0">
                <a:latin typeface="+mn-lt"/>
              </a:rPr>
              <a:t>                                                                                                               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кубановедение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357686" y="1285860"/>
            <a:ext cx="4638708" cy="5357850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ru-RU" dirty="0" smtClean="0"/>
              <a:t>Люблю я наш двор и наш дом в городке,</a:t>
            </a:r>
          </a:p>
          <a:p>
            <a:pPr algn="r">
              <a:buNone/>
            </a:pPr>
            <a:r>
              <a:rPr lang="ru-RU" dirty="0" smtClean="0"/>
              <a:t>Здесь прячется сказка в любом уголке.</a:t>
            </a:r>
          </a:p>
          <a:p>
            <a:pPr algn="r">
              <a:buNone/>
            </a:pPr>
            <a:r>
              <a:rPr lang="ru-RU" dirty="0" smtClean="0"/>
              <a:t>Кричит петушок мне: «Вставай поскорей!»</a:t>
            </a:r>
          </a:p>
          <a:p>
            <a:pPr algn="r">
              <a:buNone/>
            </a:pPr>
            <a:r>
              <a:rPr lang="ru-RU" dirty="0" smtClean="0"/>
              <a:t>И друг мой с утра меня ждет у дверей.</a:t>
            </a:r>
          </a:p>
          <a:p>
            <a:pPr algn="r">
              <a:buNone/>
            </a:pPr>
            <a:r>
              <a:rPr lang="ru-RU" dirty="0" smtClean="0"/>
              <a:t> Я к бабушке влезу тогда на тахту – </a:t>
            </a:r>
          </a:p>
          <a:p>
            <a:pPr algn="r">
              <a:buNone/>
            </a:pPr>
            <a:r>
              <a:rPr lang="ru-RU" dirty="0" smtClean="0"/>
              <a:t>У бабушки тысяча сказок во рту.</a:t>
            </a:r>
          </a:p>
          <a:p>
            <a:pPr algn="r">
              <a:buNone/>
            </a:pPr>
            <a:r>
              <a:rPr lang="ru-RU" dirty="0" smtClean="0"/>
              <a:t>Я слушаю сказки, а бабушка шьет,</a:t>
            </a:r>
          </a:p>
          <a:p>
            <a:pPr algn="r">
              <a:buNone/>
            </a:pPr>
            <a:r>
              <a:rPr lang="ru-RU" dirty="0" smtClean="0"/>
              <a:t>Опомнимся – вечер уже настает.</a:t>
            </a:r>
          </a:p>
          <a:p>
            <a:pPr algn="r">
              <a:buNone/>
            </a:pPr>
            <a:r>
              <a:rPr lang="ru-RU" dirty="0" smtClean="0"/>
              <a:t>Люблю я наш двор и наш дом в городке,</a:t>
            </a:r>
          </a:p>
          <a:p>
            <a:pPr algn="r">
              <a:buNone/>
            </a:pPr>
            <a:r>
              <a:rPr lang="ru-RU" dirty="0" smtClean="0"/>
              <a:t>Где всё мне родное в любом уголке.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(Родион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Нарожный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85720" y="1285860"/>
            <a:ext cx="4786346" cy="55721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В нём жизнь кипит и бьет ключом,</a:t>
            </a:r>
          </a:p>
          <a:p>
            <a:pPr>
              <a:buNone/>
            </a:pPr>
            <a:r>
              <a:rPr lang="ru-RU" dirty="0" smtClean="0"/>
              <a:t>И день и ночь идет работа.</a:t>
            </a:r>
          </a:p>
          <a:p>
            <a:pPr>
              <a:buNone/>
            </a:pPr>
            <a:r>
              <a:rPr lang="ru-RU" dirty="0" smtClean="0"/>
              <a:t>Он – светлый, тёплый, добрый дом,</a:t>
            </a:r>
          </a:p>
          <a:p>
            <a:pPr>
              <a:buNone/>
            </a:pPr>
            <a:r>
              <a:rPr lang="ru-RU" dirty="0" smtClean="0"/>
              <a:t>В Ахтырском лучшая природа.</a:t>
            </a:r>
          </a:p>
          <a:p>
            <a:pPr>
              <a:buNone/>
            </a:pPr>
            <a:r>
              <a:rPr lang="ru-RU" dirty="0" smtClean="0"/>
              <a:t>Люблю его я всей душой.</a:t>
            </a:r>
          </a:p>
          <a:p>
            <a:pPr>
              <a:buNone/>
            </a:pPr>
            <a:r>
              <a:rPr lang="ru-RU" dirty="0" smtClean="0"/>
              <a:t>Другого дома мне не надо.</a:t>
            </a:r>
          </a:p>
          <a:p>
            <a:pPr>
              <a:buNone/>
            </a:pPr>
            <a:r>
              <a:rPr lang="ru-RU" dirty="0" smtClean="0"/>
              <a:t>Хочу, чтоб процветал дом мой</a:t>
            </a:r>
          </a:p>
          <a:p>
            <a:pPr>
              <a:buNone/>
            </a:pPr>
            <a:r>
              <a:rPr lang="ru-RU" dirty="0" smtClean="0"/>
              <a:t>И вечно цвел. Я буду рада!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(Оксана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Танич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  <a:p>
            <a:pPr algn="ctr">
              <a:buNone/>
            </a:pPr>
            <a:r>
              <a:rPr lang="ru-RU" dirty="0" smtClean="0"/>
              <a:t>***</a:t>
            </a:r>
          </a:p>
          <a:p>
            <a:pPr>
              <a:buNone/>
            </a:pPr>
            <a:r>
              <a:rPr lang="ru-RU" dirty="0" smtClean="0"/>
              <a:t>Если сильно захотеть,</a:t>
            </a:r>
          </a:p>
          <a:p>
            <a:pPr>
              <a:buNone/>
            </a:pPr>
            <a:r>
              <a:rPr lang="ru-RU" dirty="0" smtClean="0"/>
              <a:t>Можно на карте его рассмотреть.</a:t>
            </a:r>
          </a:p>
          <a:p>
            <a:pPr>
              <a:buNone/>
            </a:pPr>
            <a:r>
              <a:rPr lang="ru-RU" dirty="0" smtClean="0"/>
              <a:t>Поселок Ахтырский названье его – </a:t>
            </a:r>
          </a:p>
          <a:p>
            <a:pPr>
              <a:buNone/>
            </a:pPr>
            <a:r>
              <a:rPr lang="ru-RU" dirty="0" smtClean="0"/>
              <a:t>От Черного моря недалеко.</a:t>
            </a:r>
          </a:p>
          <a:p>
            <a:pPr>
              <a:buNone/>
            </a:pPr>
            <a:r>
              <a:rPr lang="ru-RU" dirty="0" smtClean="0"/>
              <a:t>Здесь родилась я, живу и учусь.</a:t>
            </a:r>
          </a:p>
          <a:p>
            <a:pPr>
              <a:buNone/>
            </a:pPr>
            <a:r>
              <a:rPr lang="ru-RU" dirty="0" smtClean="0"/>
              <a:t>Моя это Родина, ею горжусь!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(Вероника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Нарыжная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Моя семья                       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окружающий мир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                    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1544075"/>
            <a:ext cx="3714776" cy="4999586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Мои документы\Мои рисунки\Безымянный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1720" y="1643050"/>
            <a:ext cx="3586481" cy="4900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793</TotalTime>
  <Words>617</Words>
  <Application>Microsoft Office PowerPoint</Application>
  <PresentationFormat>Экран (4:3)</PresentationFormat>
  <Paragraphs>127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Городская</vt:lpstr>
      <vt:lpstr>Совместная деятельность семьи и школы по социализации учащихся через проектную работу </vt:lpstr>
      <vt:lpstr>Актуальность</vt:lpstr>
      <vt:lpstr>                   </vt:lpstr>
      <vt:lpstr>Наиболее распространенные виды проектов в моей практике</vt:lpstr>
      <vt:lpstr>             </vt:lpstr>
      <vt:lpstr>       </vt:lpstr>
      <vt:lpstr>Моя малая Родина       окружающий мир</vt:lpstr>
      <vt:lpstr>Стихи о поселке Ахтырском                                                                                                                    кубановедение </vt:lpstr>
      <vt:lpstr>Моя семья                        окружающий мир                      </vt:lpstr>
      <vt:lpstr>Мой класс.  Моя школа.                        Окружающий мир  </vt:lpstr>
      <vt:lpstr>Родословная моей семьи.</vt:lpstr>
      <vt:lpstr>Консультации для родителей по работе с ученическими  проектами.</vt:lpstr>
      <vt:lpstr>«Мои  обязанности   в семье»          Родословная моей семьи</vt:lpstr>
      <vt:lpstr>Прощание  с Азбукой                                литературное   чтение    </vt:lpstr>
      <vt:lpstr>Город букв    литературное  чтение</vt:lpstr>
      <vt:lpstr>«Теремок»  литературное  чтение</vt:lpstr>
      <vt:lpstr>Накормим птиц              окружающий мир</vt:lpstr>
      <vt:lpstr>Коллективный проект  к Дню  матери   технология</vt:lpstr>
      <vt:lpstr>Были-небылицы       литературное чтение</vt:lpstr>
      <vt:lpstr>Занимательные кроссворды по русскому языку и математике</vt:lpstr>
      <vt:lpstr>Энциклопедии   «Моя Кубань»</vt:lpstr>
      <vt:lpstr>Российская здравница   кубановедение </vt:lpstr>
      <vt:lpstr>Родословная моей семьи.   кубановедение </vt:lpstr>
      <vt:lpstr>Победа деда – моя победа</vt:lpstr>
      <vt:lpstr>Неудачин  Борис  НПК </vt:lpstr>
      <vt:lpstr>Победители  и  призеры  муниципальных предметных олимпиад и викторины по кубановедению</vt:lpstr>
      <vt:lpstr>Победители всероссийского конкурса «Социальной рекламы». </vt:lpstr>
      <vt:lpstr>  «Семья и школа – это берег и море. На берегу ребенок делает свои первые шаги, получает первые уроки жизни, а потом перед ним открывается необозримое море знаний, и курс в этом море прокладывает школа. Это не значит, что он должен совсем оторваться от берега».                                                                     Лев Кассиль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«Проектная деятельность учащихся начальной школы как фактор формирования универсальных учебных действий » </dc:title>
  <dc:creator>Marina</dc:creator>
  <cp:lastModifiedBy>Admin</cp:lastModifiedBy>
  <cp:revision>100</cp:revision>
  <dcterms:created xsi:type="dcterms:W3CDTF">2014-03-16T10:02:53Z</dcterms:created>
  <dcterms:modified xsi:type="dcterms:W3CDTF">2014-03-27T17:23:42Z</dcterms:modified>
</cp:coreProperties>
</file>