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7"/>
  </p:notesMasterIdLst>
  <p:sldIdLst>
    <p:sldId id="264" r:id="rId2"/>
    <p:sldId id="257" r:id="rId3"/>
    <p:sldId id="266" r:id="rId4"/>
    <p:sldId id="271" r:id="rId5"/>
    <p:sldId id="260" r:id="rId6"/>
    <p:sldId id="272" r:id="rId7"/>
    <p:sldId id="261" r:id="rId8"/>
    <p:sldId id="276" r:id="rId9"/>
    <p:sldId id="285" r:id="rId10"/>
    <p:sldId id="273" r:id="rId11"/>
    <p:sldId id="297" r:id="rId12"/>
    <p:sldId id="288" r:id="rId13"/>
    <p:sldId id="286" r:id="rId14"/>
    <p:sldId id="302" r:id="rId15"/>
    <p:sldId id="291" r:id="rId16"/>
    <p:sldId id="292" r:id="rId17"/>
    <p:sldId id="303" r:id="rId18"/>
    <p:sldId id="304" r:id="rId19"/>
    <p:sldId id="305" r:id="rId20"/>
    <p:sldId id="306" r:id="rId21"/>
    <p:sldId id="296" r:id="rId22"/>
    <p:sldId id="294" r:id="rId23"/>
    <p:sldId id="299" r:id="rId24"/>
    <p:sldId id="300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98" autoAdjust="0"/>
  </p:normalViewPr>
  <p:slideViewPr>
    <p:cSldViewPr>
      <p:cViewPr>
        <p:scale>
          <a:sx n="80" d="100"/>
          <a:sy n="80" d="100"/>
        </p:scale>
        <p:origin x="-7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AF277-FE06-4D7F-AD47-74448149A686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B9EE1-E746-499A-BE04-36D82C31A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B9EE1-E746-499A-BE04-36D82C31A45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79AB033-FDCF-4B63-B003-E70C7D39E032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764F366-B401-48EC-98EC-7EE09558B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7;&#1077;&#1084;&#1083;&#1103;_&#1074;&#1086;%20&#1042;&#1089;&#1077;&#1083;&#1077;&#1085;&#1085;&#1086;&#1081;\&#1042;&#1088;&#1072;&#1097;&#1077;&#1085;&#1080;&#1077;%20&#1047;&#1077;&#1084;&#1083;&#1080;%20&#1074;&#1086;&#1082;&#1088;&#1091;&#1075;%20&#1086;&#1089;&#1080;.m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еревяженко В Н\Рабочий стол\рппрпр\{2D18CFAF-76FF-4D79-864E-C8C91483E883}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357430"/>
            <a:ext cx="2062158" cy="2214578"/>
          </a:xfrm>
          <a:prstGeom prst="rect">
            <a:avLst/>
          </a:prstGeom>
          <a:noFill/>
        </p:spPr>
      </p:pic>
      <p:pic>
        <p:nvPicPr>
          <p:cNvPr id="2051" name="Picture 3" descr="C:\Documents and Settings\Деревяженко В Н\Рабочий стол\рппрпр\Вращение Земли вокруг ос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4000528" cy="2667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4800" dirty="0" smtClean="0">
                <a:solidFill>
                  <a:srgbClr val="92D050"/>
                </a:solidFill>
              </a:rPr>
              <a:t>. 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Земля во Вселенной. Движение Земли вокруг своей оси и Солнца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929190" y="4857760"/>
            <a:ext cx="3764644" cy="1643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Презентация урока</a:t>
            </a:r>
          </a:p>
          <a:p>
            <a:r>
              <a:rPr lang="ru-RU" sz="2000" dirty="0" smtClean="0"/>
              <a:t>Подготовила учитель географии МБОУ СОШ №5</a:t>
            </a:r>
          </a:p>
          <a:p>
            <a:r>
              <a:rPr lang="ru-RU" sz="2000" dirty="0" smtClean="0"/>
              <a:t>Деревяженко Валентина Николаевна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/>
          <a:lstStyle/>
          <a:p>
            <a:r>
              <a:rPr lang="ru-RU" dirty="0" smtClean="0"/>
              <a:t>Освещение Земли Солнцем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71546"/>
          <a:ext cx="8501122" cy="5628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909"/>
                <a:gridCol w="3594250"/>
                <a:gridCol w="3562963"/>
              </a:tblGrid>
              <a:tr h="5994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Северное полушарие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Южное полушарие</a:t>
                      </a:r>
                      <a:endParaRPr lang="ru-RU" dirty="0"/>
                    </a:p>
                  </a:txBody>
                  <a:tcPr/>
                </a:tc>
              </a:tr>
              <a:tr h="1216526">
                <a:tc>
                  <a:txBody>
                    <a:bodyPr/>
                    <a:lstStyle/>
                    <a:p>
                      <a:r>
                        <a:rPr lang="ru-RU" dirty="0" smtClean="0"/>
                        <a:t>22июня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День летнего</a:t>
                      </a:r>
                      <a:r>
                        <a:rPr lang="ru-RU" baseline="0" dirty="0" smtClean="0"/>
                        <a:t> солнцестояния -лето. Солнце в зените над ст., 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с.ш.) </a:t>
                      </a:r>
                      <a:r>
                        <a:rPr lang="ru-RU" baseline="0" dirty="0" smtClean="0"/>
                        <a:t> день длиннее ночи. На спк(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с.ш.)</a:t>
                      </a:r>
                      <a:r>
                        <a:rPr lang="ru-RU" baseline="0" dirty="0" smtClean="0"/>
                        <a:t>- полярный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в южном полушарии - зима. День</a:t>
                      </a:r>
                      <a:r>
                        <a:rPr lang="ru-RU" baseline="0" dirty="0" smtClean="0"/>
                        <a:t> короче ночи. За юпк  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ю.ш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RU" baseline="0" dirty="0" smtClean="0"/>
                        <a:t>-полярная ночь</a:t>
                      </a:r>
                      <a:endParaRPr lang="ru-RU" dirty="0"/>
                    </a:p>
                  </a:txBody>
                  <a:tcPr/>
                </a:tc>
              </a:tr>
              <a:tr h="902547"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r>
                        <a:rPr lang="ru-RU" baseline="0" dirty="0" smtClean="0"/>
                        <a:t> сентября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Солнце</a:t>
                      </a:r>
                      <a:r>
                        <a:rPr lang="ru-RU" baseline="0" dirty="0" smtClean="0"/>
                        <a:t> в зените над экватором.</a:t>
                      </a:r>
                    </a:p>
                    <a:p>
                      <a:r>
                        <a:rPr lang="ru-RU" baseline="0" dirty="0" smtClean="0"/>
                        <a:t>День равен ночи.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Солнце</a:t>
                      </a:r>
                      <a:r>
                        <a:rPr lang="ru-RU" baseline="0" dirty="0" smtClean="0"/>
                        <a:t> в зените над экватором.</a:t>
                      </a:r>
                    </a:p>
                    <a:p>
                      <a:r>
                        <a:rPr lang="ru-RU" baseline="0" dirty="0" smtClean="0"/>
                        <a:t>День равен ночи.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319108">
                <a:tc>
                  <a:txBody>
                    <a:bodyPr/>
                    <a:lstStyle/>
                    <a:p>
                      <a:r>
                        <a:rPr lang="ru-RU" dirty="0" smtClean="0"/>
                        <a:t>22 декабря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северном полушарии - зима.</a:t>
                      </a:r>
                    </a:p>
                    <a:p>
                      <a:r>
                        <a:rPr lang="ru-RU" dirty="0" smtClean="0"/>
                        <a:t>День короче ночи. За спк(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с.ш.)</a:t>
                      </a:r>
                      <a:r>
                        <a:rPr lang="ru-RU" dirty="0" smtClean="0"/>
                        <a:t>-полярная ночь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 зимнего солнцестояния.</a:t>
                      </a:r>
                    </a:p>
                    <a:p>
                      <a:r>
                        <a:rPr lang="ru-RU" dirty="0" smtClean="0"/>
                        <a:t>Солнце в зените над ют.,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23,5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ю.ш. </a:t>
                      </a:r>
                      <a:r>
                        <a:rPr lang="ru-RU" dirty="0" smtClean="0"/>
                        <a:t> день длиннее ночи. За юпк</a:t>
                      </a:r>
                      <a:r>
                        <a:rPr lang="ru-RU" baseline="0" dirty="0" smtClean="0"/>
                        <a:t>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66,5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ю.ш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RU" dirty="0" smtClean="0"/>
                        <a:t>-полярный день</a:t>
                      </a:r>
                      <a:endParaRPr lang="ru-RU" dirty="0"/>
                    </a:p>
                  </a:txBody>
                  <a:tcPr/>
                </a:tc>
              </a:tr>
              <a:tr h="820105">
                <a:tc>
                  <a:txBody>
                    <a:bodyPr/>
                    <a:lstStyle/>
                    <a:p>
                      <a:r>
                        <a:rPr lang="ru-RU" dirty="0" smtClean="0"/>
                        <a:t>21 марта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Солнце</a:t>
                      </a:r>
                      <a:r>
                        <a:rPr lang="ru-RU" baseline="0" dirty="0" smtClean="0"/>
                        <a:t> в зените над экватором.</a:t>
                      </a:r>
                    </a:p>
                    <a:p>
                      <a:r>
                        <a:rPr lang="ru-RU" baseline="0" dirty="0" smtClean="0"/>
                        <a:t>День равен ночи.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Солнце</a:t>
                      </a:r>
                      <a:r>
                        <a:rPr lang="ru-RU" baseline="0" dirty="0" smtClean="0"/>
                        <a:t> в зените над экватором.</a:t>
                      </a:r>
                    </a:p>
                    <a:p>
                      <a:r>
                        <a:rPr lang="ru-RU" baseline="0" dirty="0" smtClean="0"/>
                        <a:t>День равен ночи.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какой день в Новой Зеландии продолжительность светового дня</a:t>
            </a:r>
          </a:p>
          <a:p>
            <a:pPr>
              <a:buNone/>
            </a:pPr>
            <a:r>
              <a:rPr lang="ru-RU" dirty="0" smtClean="0"/>
              <a:t>   наибольшая?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21 марта</a:t>
            </a:r>
          </a:p>
          <a:p>
            <a:pPr>
              <a:buNone/>
            </a:pPr>
            <a:r>
              <a:rPr lang="ru-RU" dirty="0" smtClean="0"/>
              <a:t>2) 22 декабря</a:t>
            </a:r>
          </a:p>
          <a:p>
            <a:pPr>
              <a:buNone/>
            </a:pPr>
            <a:r>
              <a:rPr lang="ru-RU" dirty="0" smtClean="0"/>
              <a:t>3) 22 июня</a:t>
            </a:r>
          </a:p>
          <a:p>
            <a:pPr>
              <a:buNone/>
            </a:pPr>
            <a:r>
              <a:rPr lang="ru-RU" dirty="0" smtClean="0"/>
              <a:t>4) 23 сентября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Примеры задач	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71472" y="1142984"/>
            <a:ext cx="8291513" cy="2405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300" dirty="0" smtClean="0"/>
              <a:t>Задача 1.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300" dirty="0" smtClean="0"/>
              <a:t>   На какой из параллелей: 30</a:t>
            </a:r>
            <a:r>
              <a:rPr lang="ru-RU" sz="2300" dirty="0" smtClean="0">
                <a:sym typeface="Symbol" pitchFamily="18" charset="2"/>
              </a:rPr>
              <a:t></a:t>
            </a:r>
            <a:r>
              <a:rPr lang="ru-RU" sz="2300" dirty="0" smtClean="0"/>
              <a:t> с. ш., 10</a:t>
            </a:r>
            <a:r>
              <a:rPr lang="ru-RU" sz="2300" dirty="0" smtClean="0">
                <a:sym typeface="Symbol" pitchFamily="18" charset="2"/>
              </a:rPr>
              <a:t></a:t>
            </a:r>
            <a:r>
              <a:rPr lang="ru-RU" sz="2300" dirty="0" smtClean="0"/>
              <a:t> с. ш., на экваторе, 10</a:t>
            </a:r>
            <a:r>
              <a:rPr lang="ru-RU" sz="2300" dirty="0" smtClean="0">
                <a:sym typeface="Symbol" pitchFamily="18" charset="2"/>
              </a:rPr>
              <a:t></a:t>
            </a:r>
            <a:r>
              <a:rPr lang="ru-RU" sz="2300" dirty="0" smtClean="0"/>
              <a:t> </a:t>
            </a:r>
            <a:r>
              <a:rPr lang="ru-RU" sz="2300" dirty="0" err="1" smtClean="0"/>
              <a:t>ю</a:t>
            </a:r>
            <a:r>
              <a:rPr lang="ru-RU" sz="2300" dirty="0" smtClean="0"/>
              <a:t>. ш., 30</a:t>
            </a:r>
            <a:r>
              <a:rPr lang="ru-RU" sz="2300" dirty="0" smtClean="0">
                <a:sym typeface="Symbol" pitchFamily="18" charset="2"/>
              </a:rPr>
              <a:t></a:t>
            </a:r>
            <a:r>
              <a:rPr lang="ru-RU" sz="2300" dirty="0" smtClean="0"/>
              <a:t>ю. ш. –  Солнце в полдень будет находиться ниже всего над горизонтом в день, когда Земля находится на орбите в положении, показанном на рисунке цифрой 3? Свой ответ обоснуйте.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300" dirty="0" smtClean="0"/>
          </a:p>
        </p:txBody>
      </p:sp>
      <p:pic>
        <p:nvPicPr>
          <p:cNvPr id="8196" name="Picture 4" descr="Солнце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143248"/>
            <a:ext cx="6265862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 параллели </a:t>
            </a:r>
            <a:r>
              <a:rPr lang="ru-RU" sz="3200" dirty="0" smtClean="0"/>
              <a:t> 30</a:t>
            </a:r>
            <a:r>
              <a:rPr lang="ru-RU" sz="3200" dirty="0" smtClean="0">
                <a:sym typeface="Symbol" pitchFamily="18" charset="2"/>
              </a:rPr>
              <a:t></a:t>
            </a:r>
            <a:r>
              <a:rPr lang="ru-RU" sz="3200" dirty="0" smtClean="0"/>
              <a:t> с. ш.</a:t>
            </a:r>
            <a:endParaRPr lang="ru-RU" dirty="0" smtClean="0"/>
          </a:p>
          <a:p>
            <a:r>
              <a:rPr lang="ru-RU" dirty="0" smtClean="0"/>
              <a:t>2. В этот день Солнце находится в зените над Южным тропиком.</a:t>
            </a:r>
          </a:p>
          <a:p>
            <a:r>
              <a:rPr lang="ru-RU" dirty="0" smtClean="0"/>
              <a:t>3. параллель </a:t>
            </a:r>
            <a:r>
              <a:rPr lang="ru-RU" sz="2800" dirty="0" smtClean="0"/>
              <a:t>30</a:t>
            </a:r>
            <a:r>
              <a:rPr lang="ru-RU" sz="2800" dirty="0" smtClean="0">
                <a:sym typeface="Symbol" pitchFamily="18" charset="2"/>
              </a:rPr>
              <a:t></a:t>
            </a:r>
            <a:r>
              <a:rPr lang="ru-RU" sz="2800" dirty="0" smtClean="0"/>
              <a:t> с. ш. </a:t>
            </a:r>
            <a:r>
              <a:rPr lang="ru-RU" dirty="0" smtClean="0"/>
              <a:t>расположена дальше всего от параллели над которой Солнце стоит в зените.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5793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dirty="0" smtClean="0"/>
              <a:t>Определите географические координаты пункта, если известно, что 21 марта в 18 часов по солнечному времени Гринвичского меридиана в этом пункте полдень , и Солнце находится на высоте 45 ̊ над горизонтом (тень от предметов падает на север)</a:t>
            </a:r>
          </a:p>
          <a:p>
            <a:pPr eaLnBrk="1" hangingPunct="1"/>
            <a:r>
              <a:rPr lang="ru-RU" dirty="0" smtClean="0"/>
              <a:t>1) в дни равноденствий высоту полуденного Солнца определяют по формуле:</a:t>
            </a:r>
          </a:p>
          <a:p>
            <a:pPr eaLnBrk="1" hangingPunct="1"/>
            <a:r>
              <a:rPr lang="ru-RU" dirty="0" smtClean="0"/>
              <a:t>Н= 90  ̊- а, где Н- высота Солнца над горизонтом</a:t>
            </a:r>
          </a:p>
          <a:p>
            <a:pPr eaLnBrk="1" hangingPunct="1"/>
            <a:r>
              <a:rPr lang="ru-RU" dirty="0" smtClean="0"/>
              <a:t>, а – широта места</a:t>
            </a:r>
          </a:p>
          <a:p>
            <a:pPr eaLnBrk="1" hangingPunct="1"/>
            <a:r>
              <a:rPr lang="ru-RU" dirty="0" smtClean="0"/>
              <a:t>90 ̊-45 ̊= 45 ̊с.ш.</a:t>
            </a:r>
          </a:p>
          <a:p>
            <a:pPr eaLnBrk="1" hangingPunct="1"/>
            <a:r>
              <a:rPr lang="ru-RU" dirty="0" smtClean="0"/>
              <a:t>2)(18ч-12ч)*15 = 90  ̊з.д.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6: Определите географические координаты пункта, расположенного в Казахстане, если известно, что 23 сентября в 8 часов утра по солнечному времени Гринвичского меридиана в этом пункте полдень и Солнце находится на высоте 40° над горизонтом. Ход ваших рассуждений запишите.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6:Определите географические координаты пункта, расположенного в Туркмении, если известно, что 23 сентября в 8 часов утра по солнечному времени Гринвичского меридиана в этом пункте полдень и Солнце находится на высоте 50° над горизонтом. Ход ваших рассуждений запишите.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3582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 6:Определите географические координаты точки земного шара, в котором солнце будет находиться в зените, когда в Лондоне празднуют Новый год?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1) 24ч-12ч= 12 ч</a:t>
            </a:r>
          </a:p>
          <a:p>
            <a:r>
              <a:rPr lang="ru-RU" sz="2400" dirty="0" smtClean="0"/>
              <a:t>2) 15*12=180 ̊д.</a:t>
            </a:r>
          </a:p>
          <a:p>
            <a:r>
              <a:rPr lang="ru-RU" sz="2400" dirty="0" smtClean="0"/>
              <a:t>1 января Солнце находится в зените над южным полушарием.</a:t>
            </a:r>
          </a:p>
          <a:p>
            <a:r>
              <a:rPr lang="ru-RU" sz="2400" dirty="0" smtClean="0"/>
              <a:t>22 декабря Солнце было в зените над южным тропиком</a:t>
            </a:r>
          </a:p>
          <a:p>
            <a:r>
              <a:rPr lang="ru-RU" sz="2400" dirty="0" smtClean="0"/>
              <a:t>С 22 декабря по 1 января прошло 10 дней</a:t>
            </a:r>
          </a:p>
          <a:p>
            <a:r>
              <a:rPr lang="ru-RU" sz="2400" dirty="0" err="1" smtClean="0"/>
              <a:t>Зенитальное</a:t>
            </a:r>
            <a:r>
              <a:rPr lang="ru-RU" sz="2400" dirty="0" smtClean="0"/>
              <a:t> положение Солнца сместилось на 2,6 ̊ к северу и стало  23,5 ̊ – 2.6 ̊=  20,9  ̊ю.ш.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С 6: Укажите отрезки двух меридианов , на которых 22 июня в полночь по местному времени меридиана 15  в.д. тень от Солнца падает на юг.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Цели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Познакомить учащихся с местом Земли в Солнечной системе.</a:t>
            </a:r>
          </a:p>
          <a:p>
            <a:r>
              <a:rPr lang="ru-RU" dirty="0" smtClean="0"/>
              <a:t>2. Сформировать представление о причинах, вызывающих смену сезонов года.</a:t>
            </a:r>
          </a:p>
          <a:p>
            <a:r>
              <a:rPr lang="ru-RU" dirty="0" smtClean="0"/>
              <a:t>3. Объяснить причины неравномерности нагрева земной поверхности.</a:t>
            </a:r>
          </a:p>
          <a:p>
            <a:r>
              <a:rPr lang="ru-RU" dirty="0" smtClean="0"/>
              <a:t>4.Научить решать задачи типа «С»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1) отрезок меридиана 15  в.д. на отрезке от северного полярного круга до северного полюса ( там полярный день, поэтому в полночь тень падает на юг)</a:t>
            </a:r>
          </a:p>
          <a:p>
            <a:r>
              <a:rPr lang="ru-RU" sz="3200" dirty="0" smtClean="0"/>
              <a:t>2)через 180 ̊ на меридиане 165  ̊з.д.- полдень</a:t>
            </a:r>
          </a:p>
          <a:p>
            <a:r>
              <a:rPr lang="ru-RU" sz="3200" dirty="0" smtClean="0"/>
              <a:t>3) на меридиане 165  ̊з.д. тень падает на юг от северного тропика( где Солнце в зените) до южного полярного круга(за которым наблюдается полярная ночь)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ХЗ\Pictures\2012-03-01 земля 2\земля 2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24744"/>
            <a:ext cx="8072494" cy="5733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Определите, в каком из пунктов, обозначенных буквами на карте России, 1 ноября Солнце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раньше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(по времени Гринвичского меридиана) поднимется над горизонтом. Запишите обоснование вашего ответа.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ХЗ\Pictures\2012-03-01 земля 1\земля 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7488832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Определите, в каком из пунктов, обозначенных буквами на карте России, 1 мая Солнце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раньше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(по времени Гринвичского меридиана) поднимется над горизонтом. Запишите обоснование вашего ответа.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Задание С 6. Нестандартный вариант.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Определите, в какой из точек, географические координаты которых указаны в таблице, 15 марта солнце будет находиться </a:t>
            </a:r>
            <a:r>
              <a:rPr lang="ru-RU" b="1" dirty="0" smtClean="0"/>
              <a:t>выше всего над горизонтом </a:t>
            </a:r>
            <a:r>
              <a:rPr lang="ru-RU" dirty="0" smtClean="0"/>
              <a:t>в 18 часов по солнечному времени Гринвичского меридиана. Запишите обоснование Вашего ответа.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/>
              <a:t>Точка</a:t>
            </a:r>
            <a:r>
              <a:rPr lang="ru-RU" dirty="0" smtClean="0"/>
              <a:t>       </a:t>
            </a:r>
            <a:r>
              <a:rPr lang="ru-RU" i="1" dirty="0" smtClean="0"/>
              <a:t>Широта</a:t>
            </a:r>
            <a:r>
              <a:rPr lang="ru-RU" dirty="0" smtClean="0"/>
              <a:t>		</a:t>
            </a:r>
            <a:r>
              <a:rPr lang="ru-RU" i="1" dirty="0" smtClean="0"/>
              <a:t>Долгота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А  		50° </a:t>
            </a:r>
            <a:r>
              <a:rPr lang="ru-RU" dirty="0" err="1" smtClean="0"/>
              <a:t>с.ш</a:t>
            </a:r>
            <a:r>
              <a:rPr lang="ru-RU" dirty="0" smtClean="0"/>
              <a:t>. 		90° </a:t>
            </a:r>
            <a:r>
              <a:rPr lang="ru-RU" dirty="0" err="1" smtClean="0"/>
              <a:t>з.д</a:t>
            </a:r>
            <a:r>
              <a:rPr lang="ru-RU" dirty="0" smtClean="0"/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Б 		60° </a:t>
            </a:r>
            <a:r>
              <a:rPr lang="ru-RU" dirty="0" err="1" smtClean="0"/>
              <a:t>с.ш</a:t>
            </a:r>
            <a:r>
              <a:rPr lang="ru-RU" dirty="0" smtClean="0"/>
              <a:t>. 		90° </a:t>
            </a:r>
            <a:r>
              <a:rPr lang="ru-RU" dirty="0" err="1" smtClean="0"/>
              <a:t>з.д</a:t>
            </a:r>
            <a:r>
              <a:rPr lang="ru-RU" dirty="0" smtClean="0"/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 		50° </a:t>
            </a:r>
            <a:r>
              <a:rPr lang="ru-RU" dirty="0" err="1" smtClean="0"/>
              <a:t>с.ш</a:t>
            </a:r>
            <a:r>
              <a:rPr lang="ru-RU" dirty="0" smtClean="0"/>
              <a:t>. 		80° </a:t>
            </a:r>
            <a:r>
              <a:rPr lang="ru-RU" dirty="0" err="1" smtClean="0"/>
              <a:t>з.д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Правильный ответ: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1) Выше всего солнце будет находиться над горизонтом в точке А.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В обосновании говорится, что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2) в этот момент на меридиане 90° </a:t>
            </a:r>
            <a:r>
              <a:rPr lang="ru-RU" dirty="0" err="1" smtClean="0"/>
              <a:t>з.д</a:t>
            </a:r>
            <a:r>
              <a:rPr lang="ru-RU" dirty="0" smtClean="0"/>
              <a:t>. – полдень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ИЛИ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для определения полуденного меридиана используется вычисление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(18 – 12) × 15°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ИЛИ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в ответе говорится, что точка А расположена на полуденном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меридиане;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3) точка А расположена южнее точки Б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ИЛИ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точка А расположена ближе к экватору, чем точка Б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ИЛИ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говорится, что в Северном полушарии полуденная высота солнца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увеличивается при движении в сторону экватора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5715016"/>
          </a:xfrm>
        </p:spPr>
        <p:txBody>
          <a:bodyPr>
            <a:normAutofit/>
          </a:bodyPr>
          <a:lstStyle/>
          <a:p>
            <a:r>
              <a:rPr lang="ru-RU" sz="1400" dirty="0" smtClean="0"/>
              <a:t>1.На какой параллели 22 июня наблюдается полярная ночь?</a:t>
            </a:r>
          </a:p>
          <a:p>
            <a:r>
              <a:rPr lang="ru-RU" sz="1400" dirty="0" smtClean="0"/>
              <a:t>1) 80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с.ш	3) 45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</a:t>
            </a:r>
          </a:p>
          <a:p>
            <a:r>
              <a:rPr lang="ru-RU" sz="1400" dirty="0" smtClean="0"/>
              <a:t>2) 45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с.ш.	 4) 80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</a:t>
            </a:r>
          </a:p>
          <a:p>
            <a:r>
              <a:rPr lang="ru-RU" sz="1400" dirty="0" smtClean="0"/>
              <a:t>2. Солнце бывает в зените над экватором</a:t>
            </a:r>
          </a:p>
          <a:p>
            <a:r>
              <a:rPr lang="ru-RU" sz="1400" dirty="0" smtClean="0"/>
              <a:t>1) 22 декабря и 21 марта    	3) 21 марта и 23 сентября</a:t>
            </a:r>
          </a:p>
          <a:p>
            <a:r>
              <a:rPr lang="ru-RU" sz="1400" dirty="0" smtClean="0"/>
              <a:t>2) 23 сентября и 22 июня	4) 22 декабря и 22 июня</a:t>
            </a:r>
          </a:p>
          <a:p>
            <a:pPr lvl="5"/>
            <a:endParaRPr lang="ru-RU" sz="200" dirty="0" smtClean="0"/>
          </a:p>
          <a:p>
            <a:r>
              <a:rPr lang="ru-RU" sz="1400" dirty="0" smtClean="0"/>
              <a:t>3. 22 декабря Солнце находится в зените</a:t>
            </a:r>
          </a:p>
          <a:p>
            <a:r>
              <a:rPr lang="ru-RU" sz="1400" dirty="0" smtClean="0"/>
              <a:t>1) 23,5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с.ш 	3) 10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ю.ш</a:t>
            </a:r>
          </a:p>
          <a:p>
            <a:r>
              <a:rPr lang="ru-RU" sz="1400" dirty="0" smtClean="0"/>
              <a:t>2)10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с.ш	4) 23,5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</a:t>
            </a:r>
          </a:p>
          <a:p>
            <a:r>
              <a:rPr lang="ru-RU" sz="1400" dirty="0" smtClean="0"/>
              <a:t>4. На какой параллели Солнце в течении года бывает в зените</a:t>
            </a:r>
          </a:p>
          <a:p>
            <a:r>
              <a:rPr lang="ru-RU" sz="1400" dirty="0" smtClean="0"/>
              <a:t>1) 20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	2)65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с.ш</a:t>
            </a:r>
          </a:p>
          <a:p>
            <a:r>
              <a:rPr lang="ru-RU" sz="1400" dirty="0" smtClean="0"/>
              <a:t>3) 40 </a:t>
            </a:r>
            <a:r>
              <a:rPr lang="ru-RU" sz="1400" dirty="0" smtClean="0">
                <a:sym typeface="Symbol" pitchFamily="18" charset="2"/>
              </a:rPr>
              <a:t> </a:t>
            </a:r>
            <a:r>
              <a:rPr lang="ru-RU" sz="1400" dirty="0" smtClean="0"/>
              <a:t>с.ш	4) 80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</a:t>
            </a:r>
          </a:p>
          <a:p>
            <a:r>
              <a:rPr lang="ru-RU" sz="1400" dirty="0" smtClean="0"/>
              <a:t>5. 22 июня световой день длиннее на</a:t>
            </a:r>
          </a:p>
          <a:p>
            <a:r>
              <a:rPr lang="ru-RU" sz="1400" dirty="0" smtClean="0"/>
              <a:t>1) северном тропике	2)экваторе</a:t>
            </a:r>
          </a:p>
          <a:p>
            <a:r>
              <a:rPr lang="ru-RU" sz="1400" dirty="0" smtClean="0"/>
              <a:t>3) южном тропике		4) северном полярном круге</a:t>
            </a:r>
          </a:p>
          <a:p>
            <a:r>
              <a:rPr lang="ru-RU" sz="1400" dirty="0" smtClean="0"/>
              <a:t>6)  на какой из  перечисленных параллелей 22 июня световой день короче ночи?</a:t>
            </a:r>
          </a:p>
          <a:p>
            <a:r>
              <a:rPr lang="ru-RU" sz="1400" dirty="0" smtClean="0"/>
              <a:t>1)60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с.ш	3)2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с.ш.</a:t>
            </a:r>
          </a:p>
          <a:p>
            <a:r>
              <a:rPr lang="ru-RU" sz="1400" dirty="0" smtClean="0"/>
              <a:t>2) о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.ш		4) 20</a:t>
            </a:r>
            <a:r>
              <a:rPr lang="ru-RU" sz="1400" dirty="0" smtClean="0">
                <a:sym typeface="Symbol" pitchFamily="18" charset="2"/>
              </a:rPr>
              <a:t> </a:t>
            </a:r>
            <a:r>
              <a:rPr lang="ru-RU" sz="1400" dirty="0" smtClean="0"/>
              <a:t> ю.ш</a:t>
            </a:r>
          </a:p>
          <a:p>
            <a:endParaRPr lang="ru-RU" sz="1400" dirty="0" smtClean="0"/>
          </a:p>
          <a:p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Вращение Земли вокруг оси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Вращение Земли вокруг оси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00166" y="1571612"/>
            <a:ext cx="6286544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Вращение Земли вокруг оси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Земля вращается вокруг оси с запада на восток, ось наклонена к плоскости орбиты под углом </a:t>
            </a:r>
            <a:r>
              <a:rPr lang="ru-RU" sz="3200" dirty="0" smtClean="0"/>
              <a:t>66,5</a:t>
            </a:r>
            <a:r>
              <a:rPr lang="ru-RU" sz="3200" dirty="0" smtClean="0">
                <a:sym typeface="Symbol" pitchFamily="18" charset="2"/>
              </a:rPr>
              <a:t> </a:t>
            </a:r>
            <a:r>
              <a:rPr lang="ru-RU" sz="3200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Вращение влияет на форму Земли: она сплюснута у полюсов на 22 км.</a:t>
            </a:r>
          </a:p>
          <a:p>
            <a:pPr lvl="0"/>
            <a:r>
              <a:rPr lang="ru-RU" dirty="0" smtClean="0"/>
              <a:t>Из-за вращения Земли все движущиеся по её поверхности тела отклоняются в Северном полушарии вправо, а в Южном-влево.</a:t>
            </a:r>
          </a:p>
          <a:p>
            <a:pPr lvl="0"/>
            <a:r>
              <a:rPr lang="ru-RU" dirty="0" smtClean="0"/>
              <a:t>Благодаря вращению Земли происходит смена дня и ночи (сутки).</a:t>
            </a:r>
          </a:p>
          <a:p>
            <a:pPr lvl="0"/>
            <a:r>
              <a:rPr lang="ru-RU" dirty="0" smtClean="0"/>
              <a:t>Смена часовых поясов.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58" y="0"/>
            <a:ext cx="8786842" cy="9144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Годовое вращение Земли.</a:t>
            </a:r>
          </a:p>
        </p:txBody>
      </p:sp>
      <p:pic>
        <p:nvPicPr>
          <p:cNvPr id="4099" name="Picture 4" descr="Смена времен год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399" y="1646238"/>
            <a:ext cx="7797202" cy="4525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Вращение Земли вокруг Солнца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Земля совершает оборот вокруг Солнца за год (365 суток, 6 часов, 9 минут, 9 секунд)</a:t>
            </a:r>
          </a:p>
          <a:p>
            <a:r>
              <a:rPr lang="ru-RU" dirty="0" smtClean="0"/>
              <a:t>Длина орбиты равна 930 млн. км., скорость равна 30 км/сек.</a:t>
            </a:r>
          </a:p>
          <a:p>
            <a:r>
              <a:rPr lang="ru-RU" dirty="0" smtClean="0"/>
              <a:t>Наклон земной оси к плоскости орбиты приводит неравенству дня и ночи на Земле и смене времен года.</a:t>
            </a:r>
          </a:p>
          <a:p>
            <a:r>
              <a:rPr lang="ru-RU" dirty="0" smtClean="0"/>
              <a:t>Дни равноденствия и солнцестояния, ограниченные тропиками и полярными кругами.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4"/>
          <p:cNvSpPr>
            <a:spLocks noChangeArrowheads="1"/>
          </p:cNvSpPr>
          <p:nvPr/>
        </p:nvSpPr>
        <p:spPr bwMode="auto">
          <a:xfrm>
            <a:off x="3924300" y="3860800"/>
            <a:ext cx="574675" cy="576263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AutoShape 5"/>
          <p:cNvSpPr>
            <a:spLocks noChangeArrowheads="1"/>
          </p:cNvSpPr>
          <p:nvPr/>
        </p:nvSpPr>
        <p:spPr bwMode="auto">
          <a:xfrm>
            <a:off x="4716463" y="3068638"/>
            <a:ext cx="574675" cy="576262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6"/>
          <p:cNvSpPr>
            <a:spLocks noChangeArrowheads="1"/>
          </p:cNvSpPr>
          <p:nvPr/>
        </p:nvSpPr>
        <p:spPr bwMode="auto">
          <a:xfrm>
            <a:off x="3924300" y="2349500"/>
            <a:ext cx="574675" cy="576263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11188" y="1844675"/>
            <a:ext cx="3386137" cy="3168650"/>
            <a:chOff x="385" y="1162"/>
            <a:chExt cx="2133" cy="1996"/>
          </a:xfrm>
        </p:grpSpPr>
        <p:sp>
          <p:nvSpPr>
            <p:cNvPr id="7181" name="Oval 8"/>
            <p:cNvSpPr>
              <a:spLocks noChangeArrowheads="1"/>
            </p:cNvSpPr>
            <p:nvPr/>
          </p:nvSpPr>
          <p:spPr bwMode="auto">
            <a:xfrm>
              <a:off x="385" y="1162"/>
              <a:ext cx="2132" cy="19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2" name="Line 9"/>
            <p:cNvSpPr>
              <a:spLocks noChangeShapeType="1"/>
            </p:cNvSpPr>
            <p:nvPr/>
          </p:nvSpPr>
          <p:spPr bwMode="auto">
            <a:xfrm>
              <a:off x="385" y="2160"/>
              <a:ext cx="2133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Line 10"/>
            <p:cNvSpPr>
              <a:spLocks noChangeShapeType="1"/>
            </p:cNvSpPr>
            <p:nvPr/>
          </p:nvSpPr>
          <p:spPr bwMode="auto">
            <a:xfrm>
              <a:off x="476" y="1752"/>
              <a:ext cx="19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11"/>
            <p:cNvSpPr>
              <a:spLocks noChangeShapeType="1"/>
            </p:cNvSpPr>
            <p:nvPr/>
          </p:nvSpPr>
          <p:spPr bwMode="auto">
            <a:xfrm>
              <a:off x="476" y="1752"/>
              <a:ext cx="19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12"/>
            <p:cNvSpPr>
              <a:spLocks noChangeShapeType="1"/>
            </p:cNvSpPr>
            <p:nvPr/>
          </p:nvSpPr>
          <p:spPr bwMode="auto">
            <a:xfrm>
              <a:off x="476" y="1752"/>
              <a:ext cx="19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13"/>
            <p:cNvSpPr>
              <a:spLocks noChangeShapeType="1"/>
            </p:cNvSpPr>
            <p:nvPr/>
          </p:nvSpPr>
          <p:spPr bwMode="auto">
            <a:xfrm>
              <a:off x="476" y="2568"/>
              <a:ext cx="19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4" name="AutoShape 14"/>
          <p:cNvSpPr>
            <a:spLocks noChangeArrowheads="1"/>
          </p:cNvSpPr>
          <p:nvPr/>
        </p:nvSpPr>
        <p:spPr bwMode="auto">
          <a:xfrm>
            <a:off x="4140200" y="3068638"/>
            <a:ext cx="574675" cy="576262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Line 15"/>
          <p:cNvSpPr>
            <a:spLocks noChangeShapeType="1"/>
          </p:cNvSpPr>
          <p:nvPr/>
        </p:nvSpPr>
        <p:spPr bwMode="auto">
          <a:xfrm>
            <a:off x="3635375" y="2781300"/>
            <a:ext cx="0" cy="12255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16"/>
          <p:cNvSpPr>
            <a:spLocks noChangeShapeType="1"/>
          </p:cNvSpPr>
          <p:nvPr/>
        </p:nvSpPr>
        <p:spPr bwMode="auto">
          <a:xfrm flipV="1">
            <a:off x="3203575" y="2781300"/>
            <a:ext cx="0" cy="11525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7" name="Text Box 17"/>
          <p:cNvSpPr txBox="1">
            <a:spLocks noChangeArrowheads="1"/>
          </p:cNvSpPr>
          <p:nvPr/>
        </p:nvSpPr>
        <p:spPr bwMode="auto">
          <a:xfrm>
            <a:off x="4551363" y="2297113"/>
            <a:ext cx="1820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78" name="Text Box 18"/>
          <p:cNvSpPr txBox="1">
            <a:spLocks noChangeArrowheads="1"/>
          </p:cNvSpPr>
          <p:nvPr/>
        </p:nvSpPr>
        <p:spPr bwMode="auto">
          <a:xfrm>
            <a:off x="4572000" y="2420938"/>
            <a:ext cx="117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C3300"/>
                </a:solidFill>
              </a:rPr>
              <a:t>22 июня</a:t>
            </a:r>
          </a:p>
        </p:txBody>
      </p:sp>
      <p:sp>
        <p:nvSpPr>
          <p:cNvPr id="7179" name="Text Box 19"/>
          <p:cNvSpPr txBox="1">
            <a:spLocks noChangeArrowheads="1"/>
          </p:cNvSpPr>
          <p:nvPr/>
        </p:nvSpPr>
        <p:spPr bwMode="auto">
          <a:xfrm>
            <a:off x="4767263" y="4024313"/>
            <a:ext cx="174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C3300"/>
                </a:solidFill>
              </a:rPr>
              <a:t>22 декабря</a:t>
            </a:r>
          </a:p>
        </p:txBody>
      </p:sp>
      <p:sp>
        <p:nvSpPr>
          <p:cNvPr id="7180" name="Text Box 20"/>
          <p:cNvSpPr txBox="1">
            <a:spLocks noChangeArrowheads="1"/>
          </p:cNvSpPr>
          <p:nvPr/>
        </p:nvSpPr>
        <p:spPr bwMode="auto">
          <a:xfrm>
            <a:off x="5508625" y="3068638"/>
            <a:ext cx="1871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CC3300"/>
                </a:solidFill>
              </a:rPr>
              <a:t>23 </a:t>
            </a:r>
            <a:r>
              <a:rPr lang="ru-RU" sz="2000" dirty="0" smtClean="0">
                <a:solidFill>
                  <a:srgbClr val="CC3300"/>
                </a:solidFill>
              </a:rPr>
              <a:t>сентября </a:t>
            </a:r>
            <a:r>
              <a:rPr lang="ru-RU" sz="2000" dirty="0">
                <a:solidFill>
                  <a:srgbClr val="CC3300"/>
                </a:solidFill>
              </a:rPr>
              <a:t>и 21 марта</a:t>
            </a: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Распределение Солнечного тепла и света на Земле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22 декабря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8175" y="1628775"/>
            <a:ext cx="3392488" cy="4248150"/>
            <a:chOff x="1090" y="845"/>
            <a:chExt cx="2137" cy="267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323368">
              <a:off x="1111" y="845"/>
              <a:ext cx="2041" cy="2676"/>
              <a:chOff x="930" y="754"/>
              <a:chExt cx="2041" cy="2676"/>
            </a:xfrm>
          </p:grpSpPr>
          <p:sp>
            <p:nvSpPr>
              <p:cNvPr id="6157" name="Oval 6"/>
              <p:cNvSpPr>
                <a:spLocks noChangeArrowheads="1"/>
              </p:cNvSpPr>
              <p:nvPr/>
            </p:nvSpPr>
            <p:spPr bwMode="auto">
              <a:xfrm rot="1182044">
                <a:off x="930" y="1071"/>
                <a:ext cx="2041" cy="195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8" name="Line 7"/>
              <p:cNvSpPr>
                <a:spLocks noChangeShapeType="1"/>
              </p:cNvSpPr>
              <p:nvPr/>
            </p:nvSpPr>
            <p:spPr bwMode="auto">
              <a:xfrm>
                <a:off x="975" y="1661"/>
                <a:ext cx="1950" cy="72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Line 8"/>
              <p:cNvSpPr>
                <a:spLocks noChangeShapeType="1"/>
              </p:cNvSpPr>
              <p:nvPr/>
            </p:nvSpPr>
            <p:spPr bwMode="auto">
              <a:xfrm>
                <a:off x="1338" y="320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Line 9"/>
              <p:cNvSpPr>
                <a:spLocks noChangeShapeType="1"/>
              </p:cNvSpPr>
              <p:nvPr/>
            </p:nvSpPr>
            <p:spPr bwMode="auto">
              <a:xfrm flipH="1">
                <a:off x="1383" y="754"/>
                <a:ext cx="1043" cy="267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3" name="Arc 10"/>
            <p:cNvSpPr>
              <a:spLocks/>
            </p:cNvSpPr>
            <p:nvPr/>
          </p:nvSpPr>
          <p:spPr bwMode="auto">
            <a:xfrm rot="-933563" flipH="1" flipV="1">
              <a:off x="2048" y="1005"/>
              <a:ext cx="817" cy="771"/>
            </a:xfrm>
            <a:custGeom>
              <a:avLst/>
              <a:gdLst>
                <a:gd name="T0" fmla="*/ 0 w 21600"/>
                <a:gd name="T1" fmla="*/ 0 h 21600"/>
                <a:gd name="T2" fmla="*/ 31 w 21600"/>
                <a:gd name="T3" fmla="*/ 28 h 21600"/>
                <a:gd name="T4" fmla="*/ 0 w 21600"/>
                <a:gd name="T5" fmla="*/ 2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Arc 11"/>
            <p:cNvSpPr>
              <a:spLocks/>
            </p:cNvSpPr>
            <p:nvPr/>
          </p:nvSpPr>
          <p:spPr bwMode="auto">
            <a:xfrm rot="9758643" flipH="1" flipV="1">
              <a:off x="1365" y="2445"/>
              <a:ext cx="817" cy="771"/>
            </a:xfrm>
            <a:custGeom>
              <a:avLst/>
              <a:gdLst>
                <a:gd name="T0" fmla="*/ 0 w 21600"/>
                <a:gd name="T1" fmla="*/ 0 h 21600"/>
                <a:gd name="T2" fmla="*/ 31 w 21600"/>
                <a:gd name="T3" fmla="*/ 28 h 21600"/>
                <a:gd name="T4" fmla="*/ 0 w 21600"/>
                <a:gd name="T5" fmla="*/ 2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Line 12"/>
            <p:cNvSpPr>
              <a:spLocks noChangeShapeType="1"/>
            </p:cNvSpPr>
            <p:nvPr/>
          </p:nvSpPr>
          <p:spPr bwMode="auto">
            <a:xfrm rot="323368">
              <a:off x="1367" y="1537"/>
              <a:ext cx="186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13"/>
            <p:cNvSpPr>
              <a:spLocks noChangeShapeType="1"/>
            </p:cNvSpPr>
            <p:nvPr/>
          </p:nvSpPr>
          <p:spPr bwMode="auto">
            <a:xfrm rot="323368">
              <a:off x="1090" y="2058"/>
              <a:ext cx="186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66" name="AutoShape 14"/>
          <p:cNvSpPr>
            <a:spLocks noChangeArrowheads="1"/>
          </p:cNvSpPr>
          <p:nvPr/>
        </p:nvSpPr>
        <p:spPr bwMode="auto">
          <a:xfrm rot="-9108581">
            <a:off x="3203575" y="2708275"/>
            <a:ext cx="431800" cy="2230438"/>
          </a:xfrm>
          <a:prstGeom prst="upArrow">
            <a:avLst>
              <a:gd name="adj1" fmla="val 50000"/>
              <a:gd name="adj2" fmla="val 12913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2484438" y="4797425"/>
            <a:ext cx="574675" cy="576263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4140200" y="2060575"/>
            <a:ext cx="433388" cy="504825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1357290" y="3143248"/>
            <a:ext cx="574675" cy="576263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animBg="1"/>
      <p:bldP spid="23567" grpId="0" animBg="1"/>
      <p:bldP spid="23568" grpId="0" animBg="1"/>
      <p:bldP spid="235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22 июня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763713" y="1628775"/>
            <a:ext cx="3392487" cy="4248150"/>
            <a:chOff x="1090" y="845"/>
            <a:chExt cx="2137" cy="2676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 rot="323368">
              <a:off x="1111" y="845"/>
              <a:ext cx="2041" cy="2676"/>
              <a:chOff x="930" y="754"/>
              <a:chExt cx="2041" cy="2676"/>
            </a:xfrm>
          </p:grpSpPr>
          <p:sp>
            <p:nvSpPr>
              <p:cNvPr id="5133" name="Oval 21"/>
              <p:cNvSpPr>
                <a:spLocks noChangeArrowheads="1"/>
              </p:cNvSpPr>
              <p:nvPr/>
            </p:nvSpPr>
            <p:spPr bwMode="auto">
              <a:xfrm rot="1182044">
                <a:off x="930" y="1071"/>
                <a:ext cx="2041" cy="195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4" name="Line 22"/>
              <p:cNvSpPr>
                <a:spLocks noChangeShapeType="1"/>
              </p:cNvSpPr>
              <p:nvPr/>
            </p:nvSpPr>
            <p:spPr bwMode="auto">
              <a:xfrm>
                <a:off x="975" y="1661"/>
                <a:ext cx="1950" cy="72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Line 23"/>
              <p:cNvSpPr>
                <a:spLocks noChangeShapeType="1"/>
              </p:cNvSpPr>
              <p:nvPr/>
            </p:nvSpPr>
            <p:spPr bwMode="auto">
              <a:xfrm>
                <a:off x="1338" y="320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Line 24"/>
              <p:cNvSpPr>
                <a:spLocks noChangeShapeType="1"/>
              </p:cNvSpPr>
              <p:nvPr/>
            </p:nvSpPr>
            <p:spPr bwMode="auto">
              <a:xfrm flipH="1">
                <a:off x="1383" y="754"/>
                <a:ext cx="1043" cy="267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29" name="Arc 25"/>
            <p:cNvSpPr>
              <a:spLocks/>
            </p:cNvSpPr>
            <p:nvPr/>
          </p:nvSpPr>
          <p:spPr bwMode="auto">
            <a:xfrm rot="-933563" flipH="1" flipV="1">
              <a:off x="2048" y="1005"/>
              <a:ext cx="817" cy="771"/>
            </a:xfrm>
            <a:custGeom>
              <a:avLst/>
              <a:gdLst>
                <a:gd name="T0" fmla="*/ 0 w 21600"/>
                <a:gd name="T1" fmla="*/ 0 h 21600"/>
                <a:gd name="T2" fmla="*/ 31 w 21600"/>
                <a:gd name="T3" fmla="*/ 28 h 21600"/>
                <a:gd name="T4" fmla="*/ 0 w 21600"/>
                <a:gd name="T5" fmla="*/ 2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Arc 26"/>
            <p:cNvSpPr>
              <a:spLocks/>
            </p:cNvSpPr>
            <p:nvPr/>
          </p:nvSpPr>
          <p:spPr bwMode="auto">
            <a:xfrm rot="9758643" flipH="1" flipV="1">
              <a:off x="1365" y="2445"/>
              <a:ext cx="817" cy="771"/>
            </a:xfrm>
            <a:custGeom>
              <a:avLst/>
              <a:gdLst>
                <a:gd name="T0" fmla="*/ 0 w 21600"/>
                <a:gd name="T1" fmla="*/ 0 h 21600"/>
                <a:gd name="T2" fmla="*/ 31 w 21600"/>
                <a:gd name="T3" fmla="*/ 28 h 21600"/>
                <a:gd name="T4" fmla="*/ 0 w 21600"/>
                <a:gd name="T5" fmla="*/ 2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Line 27"/>
            <p:cNvSpPr>
              <a:spLocks noChangeShapeType="1"/>
            </p:cNvSpPr>
            <p:nvPr/>
          </p:nvSpPr>
          <p:spPr bwMode="auto">
            <a:xfrm rot="323368">
              <a:off x="1367" y="1537"/>
              <a:ext cx="186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Line 28"/>
            <p:cNvSpPr>
              <a:spLocks noChangeShapeType="1"/>
            </p:cNvSpPr>
            <p:nvPr/>
          </p:nvSpPr>
          <p:spPr bwMode="auto">
            <a:xfrm rot="323368">
              <a:off x="1090" y="2058"/>
              <a:ext cx="186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57" name="AutoShape 29"/>
          <p:cNvSpPr>
            <a:spLocks noChangeArrowheads="1"/>
          </p:cNvSpPr>
          <p:nvPr/>
        </p:nvSpPr>
        <p:spPr bwMode="auto">
          <a:xfrm>
            <a:off x="3995738" y="1916113"/>
            <a:ext cx="574675" cy="576262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8" name="AutoShape 30"/>
          <p:cNvSpPr>
            <a:spLocks noChangeArrowheads="1"/>
          </p:cNvSpPr>
          <p:nvPr/>
        </p:nvSpPr>
        <p:spPr bwMode="auto">
          <a:xfrm>
            <a:off x="5003800" y="3716338"/>
            <a:ext cx="574675" cy="576262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9" name="AutoShape 31"/>
          <p:cNvSpPr>
            <a:spLocks noChangeArrowheads="1"/>
          </p:cNvSpPr>
          <p:nvPr/>
        </p:nvSpPr>
        <p:spPr bwMode="auto">
          <a:xfrm>
            <a:off x="2482850" y="4724400"/>
            <a:ext cx="433388" cy="504825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0" name="AutoShape 32"/>
          <p:cNvSpPr>
            <a:spLocks noChangeArrowheads="1"/>
          </p:cNvSpPr>
          <p:nvPr/>
        </p:nvSpPr>
        <p:spPr bwMode="auto">
          <a:xfrm rot="1652245">
            <a:off x="3419475" y="2349500"/>
            <a:ext cx="300038" cy="2230438"/>
          </a:xfrm>
          <a:prstGeom prst="upArrow">
            <a:avLst>
              <a:gd name="adj1" fmla="val 50000"/>
              <a:gd name="adj2" fmla="val 18584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7" grpId="0" animBg="1"/>
      <p:bldP spid="22558" grpId="0" animBg="1"/>
      <p:bldP spid="22559" grpId="0" animBg="1"/>
      <p:bldP spid="2256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382</TotalTime>
  <Words>1060</Words>
  <Application>Microsoft Office PowerPoint</Application>
  <PresentationFormat>Экран (4:3)</PresentationFormat>
  <Paragraphs>132</Paragraphs>
  <Slides>25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Литейная</vt:lpstr>
      <vt:lpstr>  .  Земля во Вселенной. Движение Земли вокруг своей оси и Солнца</vt:lpstr>
      <vt:lpstr>Цели занятия:</vt:lpstr>
      <vt:lpstr>Вращение Земли вокруг оси</vt:lpstr>
      <vt:lpstr>Вращение Земли вокруг оси</vt:lpstr>
      <vt:lpstr>Годовое вращение Земли.</vt:lpstr>
      <vt:lpstr>Вращение Земли вокруг Солнца</vt:lpstr>
      <vt:lpstr>Распределение Солнечного тепла и света на Земле</vt:lpstr>
      <vt:lpstr>22 декабря</vt:lpstr>
      <vt:lpstr>22 июня</vt:lpstr>
      <vt:lpstr>Освещение Земли Солнцем</vt:lpstr>
      <vt:lpstr>А 7</vt:lpstr>
      <vt:lpstr>Примеры задач </vt:lpstr>
      <vt:lpstr>ОТВЕТ:</vt:lpstr>
      <vt:lpstr>Слайд 14</vt:lpstr>
      <vt:lpstr>Примеры задач:</vt:lpstr>
      <vt:lpstr>Примеры задач:</vt:lpstr>
      <vt:lpstr>Слайд 17</vt:lpstr>
      <vt:lpstr>Слайд 18</vt:lpstr>
      <vt:lpstr>Слайд 19</vt:lpstr>
      <vt:lpstr>Слайд 20</vt:lpstr>
      <vt:lpstr>Слайд 21</vt:lpstr>
      <vt:lpstr>Слайд 22</vt:lpstr>
      <vt:lpstr>Задание С 6. Нестандартный вариант.</vt:lpstr>
      <vt:lpstr>Правильный ответ:</vt:lpstr>
      <vt:lpstr>Тесты:</vt:lpstr>
    </vt:vector>
  </TitlesOfParts>
  <Company>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Деревяженко В Н</dc:creator>
  <cp:lastModifiedBy>User</cp:lastModifiedBy>
  <cp:revision>46</cp:revision>
  <dcterms:created xsi:type="dcterms:W3CDTF">2010-11-12T08:25:23Z</dcterms:created>
  <dcterms:modified xsi:type="dcterms:W3CDTF">2013-02-16T06:38:51Z</dcterms:modified>
</cp:coreProperties>
</file>