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sldIdLst>
    <p:sldId id="256" r:id="rId3"/>
    <p:sldId id="270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94980-C886-4CC4-8322-EAD9B696CA59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532AE-245E-41BD-B834-B1F19CA532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13DCB-26D7-4AF0-A149-2778DDA2B7F3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A97C-93A9-4EFE-9472-74C2CBE225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3A2E2-D64D-4172-B54B-0E04088FDD01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0CB54-314A-43E0-B49D-CC7D832C68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66B53-50D3-4ACA-AB53-CCE8A50D7ED3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E017B-A810-4A48-957B-BA9069840F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2057400"/>
            <a:ext cx="31242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1242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252D6-0B93-41CE-9F9E-53059363F407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D27B-3C68-44A0-8ADD-B85785A88A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767CC-4BDA-4133-9762-7CB5F00A56B9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ECD9-8858-4E23-91C0-6F1472F8EE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18E53-E938-4257-9263-5F744F96CFF6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3FBC1-4E6B-4ED9-B18E-7697E443CB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D4BB-7377-4F87-A0AE-94E6D0D2CF7E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BE87-74E0-4A9D-BEB4-83DA30BAA5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A56D-245E-419F-BE93-ECCAF35214C5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C3187-DFCC-4055-88A7-75BFB11838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D4CA7-B0F2-43E1-B3CA-2D8F380BC98B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84D41-4DE5-44E7-A107-7F0ED6989E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0FA80-AB6F-43A5-8B2C-F09E91E8B839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55045-84CD-4919-AFD2-536735F9FF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E41A4-056A-4E3F-99A6-DABDCF2A8546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62892-6691-47F4-974F-2B53787A9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172200" y="1295400"/>
            <a:ext cx="1600200" cy="41910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1295400"/>
            <a:ext cx="4648200" cy="41910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11DB6-C38B-445C-942F-08D87A153A21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B436-3B81-4959-A466-3386F5CF16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AB15-B21A-4DC2-87A3-8915B2A7B6F0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217EC-CD5A-4155-9C10-FE90296C0C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6A7B-8CA0-48F7-A430-E1536FA41EC4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3A87-E985-4383-8AEF-FFADC477CA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D98D1-701C-4C88-B383-4E216E174F70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2784C-9F5C-4318-8419-63C92F6A6A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1186F-3FE0-4624-ABEE-DFB4BB81A8C2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0B716-8480-4874-BC72-B2C5BE0921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49DF4-AF0F-4D2C-BB38-1D23442776AB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3E51C-2893-4162-839B-0107994FD5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5C85D-5100-4365-949E-D5A45C00453B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5719A-078C-419E-AB0B-601AB020F9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DD717-B0CF-47FC-8F13-81198024E77F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F94F-1E2F-4BD3-9509-AE12AA0E7C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AECAE-F19F-4BE4-8766-D67F58CF7EF1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8DBAF4-3D8F-4D44-8774-DACDBC2F79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00" r:id="rId5"/>
    <p:sldLayoutId id="2147483699" r:id="rId6"/>
    <p:sldLayoutId id="2147483716" r:id="rId7"/>
    <p:sldLayoutId id="2147483698" r:id="rId8"/>
    <p:sldLayoutId id="214748369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14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11268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12954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26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2BA4A9-E3CF-41F4-B2AE-17BFB6FD7590}" type="datetimeFigureOut">
              <a:rPr lang="ru-RU"/>
              <a:pPr>
                <a:defRPr/>
              </a:pPr>
              <a:t>20.02.2012</a:t>
            </a:fld>
            <a:endParaRPr lang="ru-RU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07F094-7065-4981-B924-A02DA25F8E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09" r:id="rId3"/>
    <p:sldLayoutId id="2147483708" r:id="rId4"/>
    <p:sldLayoutId id="2147483707" r:id="rId5"/>
    <p:sldLayoutId id="2147483706" r:id="rId6"/>
    <p:sldLayoutId id="2147483705" r:id="rId7"/>
    <p:sldLayoutId id="2147483704" r:id="rId8"/>
    <p:sldLayoutId id="2147483703" r:id="rId9"/>
    <p:sldLayoutId id="2147483702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1858963"/>
            <a:ext cx="6400800" cy="1295400"/>
          </a:xfrm>
        </p:spPr>
        <p:txBody>
          <a:bodyPr>
            <a:normAutofit/>
          </a:bodyPr>
          <a:lstStyle/>
          <a:p>
            <a:pPr eaLnBrk="1" hangingPunct="1"/>
            <a:r>
              <a:rPr lang="ru-RU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А.С. ПУШКИН И НАУКА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429000"/>
            <a:ext cx="6400800" cy="762000"/>
          </a:xfrm>
        </p:spPr>
        <p:txBody>
          <a:bodyPr>
            <a:noAutofit/>
          </a:bodyPr>
          <a:lstStyle/>
          <a:p>
            <a:pPr marL="0" indent="0"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400" smtClean="0">
                <a:solidFill>
                  <a:srgbClr val="59595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ЭКОНОМИКА В РОМАНЕ</a:t>
            </a:r>
            <a:r>
              <a:rPr lang="ru-RU" sz="3200" smtClean="0">
                <a:latin typeface="Arial" charset="0"/>
              </a:rPr>
              <a:t/>
            </a:r>
            <a:br>
              <a:rPr lang="ru-RU" sz="3200" smtClean="0">
                <a:latin typeface="Arial" charset="0"/>
              </a:rPr>
            </a:br>
            <a:r>
              <a:rPr lang="ru-RU" sz="3200" smtClean="0"/>
              <a:t> « ЕВГЕНИЙ ОНЕГИН»</a:t>
            </a:r>
          </a:p>
        </p:txBody>
      </p:sp>
      <p:sp>
        <p:nvSpPr>
          <p:cNvPr id="32770" name="Объект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     …читал  Адама  Смита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И  был  глубокий  эконом,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То  есть  умел  судить  о  том,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Как  государство  богатеет,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И  чем  живет,  и   почему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Не  нужно  золота  ему,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Когда  простой  продукт  имеет.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Отец  понять  его  не  мог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/>
              <a:t>       И  земли  отдавал   в  залог.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Предсказание будущего России 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Когда  благому  просвещенью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Отдвинем  более  границ,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Со  временем  (по  расчисленью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Философических  таблиц,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Лет  чрез  пятьсот) дороги,  верно,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У  нас  изменятся  безмерно</a:t>
            </a:r>
            <a:r>
              <a:rPr lang="en-US" sz="1700" smtClean="0">
                <a:latin typeface="Garamond" pitchFamily="18" charset="0"/>
              </a:rPr>
              <a:t>:</a:t>
            </a:r>
            <a:endParaRPr lang="ru-RU" sz="1700" smtClean="0"/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Шоссе  Россию  здесь  и  там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kern="1200" cap="all" spc="300"/>
          </a:p>
        </p:txBody>
      </p:sp>
      <p:sp>
        <p:nvSpPr>
          <p:cNvPr id="34818" name="Содержимое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 Соединив,  пересекут.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Мосты  чугунные  чрез  воды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Шагнут  широкою  дугой,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Раздвинем горы,  под  водой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Пророем  дерзостные  своды, 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И  заведет  крещеный  мир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700" smtClean="0"/>
              <a:t>      На  каждой  станции  трактир.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hangingPunct="1">
              <a:defRPr/>
            </a:pPr>
            <a:r>
              <a:rPr lang="ru-RU" kern="1200" cap="all" spc="300" dirty="0"/>
              <a:t>Пророчество </a:t>
            </a:r>
            <a:r>
              <a:rPr lang="ru-RU" kern="1200" cap="all" spc="300"/>
              <a:t>пушкина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/>
            <a:r>
              <a:rPr lang="en-US" sz="1800" smtClean="0">
                <a:latin typeface="Garamond" pitchFamily="18" charset="0"/>
              </a:rPr>
              <a:t>”</a:t>
            </a:r>
            <a:r>
              <a:rPr lang="ru-RU" sz="1800" smtClean="0"/>
              <a:t>Росам  по  своему  положению  -  географическому,  политическому  -  есть  судилище,  приказ  Европе.  Мы  -  великие  судия…</a:t>
            </a:r>
            <a:r>
              <a:rPr lang="en-US" sz="1800" smtClean="0">
                <a:latin typeface="Garamond" pitchFamily="18" charset="0"/>
              </a:rPr>
              <a:t>” </a:t>
            </a:r>
            <a:endParaRPr lang="ru-RU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kern="1200" cap="all" spc="300" dirty="0"/>
              <a:t>А.С. Пушкин</a:t>
            </a:r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573338"/>
            <a:ext cx="2913062" cy="26352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Цель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/>
            <a:r>
              <a:rPr lang="ru-RU" sz="1800" smtClean="0">
                <a:latin typeface="Times New Roman" pitchFamily="18" charset="0"/>
              </a:rPr>
              <a:t>Доказать, что Александр Сергеевич Пушкин  был пропагандистом  </a:t>
            </a:r>
            <a:r>
              <a:rPr lang="ru-RU" sz="1600" smtClean="0">
                <a:latin typeface="Times New Roman" pitchFamily="18" charset="0"/>
              </a:rPr>
              <a:t>научных достижений своего времени</a:t>
            </a:r>
            <a:r>
              <a:rPr lang="ru-RU" sz="1800" smtClean="0">
                <a:latin typeface="Times New Roman" pitchFamily="18" charset="0"/>
              </a:rPr>
              <a:t>, хорошо  владел знаниями в различных областях  науки   и обладал даром предвидения будущего.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Задачи: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/>
            <a:r>
              <a:rPr lang="ru-RU" sz="1800" smtClean="0"/>
              <a:t>Ознакомиться с научными достижениями начала  </a:t>
            </a:r>
            <a:r>
              <a:rPr lang="en-US" sz="1800" smtClean="0">
                <a:latin typeface="Garamond" pitchFamily="18" charset="0"/>
              </a:rPr>
              <a:t>XIX</a:t>
            </a:r>
            <a:r>
              <a:rPr lang="ru-RU" sz="1800" smtClean="0"/>
              <a:t> и установить знакомство А.С. Пушкина с ними;</a:t>
            </a:r>
          </a:p>
          <a:p>
            <a:pPr marL="0" indent="-273050" eaLnBrk="1" hangingPunct="1"/>
            <a:r>
              <a:rPr lang="ru-RU" sz="1800" smtClean="0"/>
              <a:t>рассмотреть участие А.С. Пушкина в популяризации научных достижений в журнале «Современник»;</a:t>
            </a:r>
          </a:p>
          <a:p>
            <a:pPr marL="0" indent="-273050" eaLnBrk="1" hangingPunct="1"/>
            <a:r>
              <a:rPr lang="ru-RU" sz="1800" smtClean="0"/>
              <a:t> проследить популяризацию А.С. Пушкиным науки в романе «Евгений Онегин».</a:t>
            </a:r>
          </a:p>
          <a:p>
            <a:pPr marL="0" indent="-273050" eaLnBrk="1" hangingPunct="1"/>
            <a:r>
              <a:rPr lang="ru-RU" sz="1800" smtClean="0"/>
              <a:t>рассмотреть  научные  пророчества  А. С. Пушкина.</a:t>
            </a:r>
          </a:p>
          <a:p>
            <a:pPr marL="0" indent="-273050" eaLnBrk="1" hangingPunct="1"/>
            <a:endParaRPr lang="ru-RU" sz="18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900" smtClean="0"/>
              <a:t>НАУЧНЫЕ ДОСТИЖЕНИЯ</a:t>
            </a:r>
            <a:r>
              <a:rPr lang="ru-RU" sz="2900" smtClean="0">
                <a:latin typeface="Arial" charset="0"/>
              </a:rPr>
              <a:t/>
            </a:r>
            <a:br>
              <a:rPr lang="ru-RU" sz="2900" smtClean="0">
                <a:latin typeface="Arial" charset="0"/>
              </a:rPr>
            </a:br>
            <a:r>
              <a:rPr lang="ru-RU" sz="2900" smtClean="0"/>
              <a:t> </a:t>
            </a:r>
            <a:r>
              <a:rPr lang="ru-RU" sz="2900" smtClean="0">
                <a:latin typeface="Century" pitchFamily="18" charset="0"/>
              </a:rPr>
              <a:t>конца </a:t>
            </a:r>
            <a:r>
              <a:rPr lang="en-US" sz="2900" smtClean="0">
                <a:latin typeface="Century" pitchFamily="18" charset="0"/>
              </a:rPr>
              <a:t>XVIII</a:t>
            </a:r>
            <a:r>
              <a:rPr lang="ru-RU" sz="2900" smtClean="0">
                <a:latin typeface="Century" pitchFamily="18" charset="0"/>
              </a:rPr>
              <a:t>– начала </a:t>
            </a:r>
            <a:r>
              <a:rPr lang="en-US" sz="2900" smtClean="0">
                <a:latin typeface="Century" pitchFamily="18" charset="0"/>
              </a:rPr>
              <a:t>XIX</a:t>
            </a:r>
            <a:r>
              <a:rPr lang="ru-RU" sz="2900" smtClean="0"/>
              <a:t>  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4294967295"/>
          </p:nvPr>
        </p:nvSpPr>
        <p:spPr>
          <a:xfrm>
            <a:off x="1884363" y="2463800"/>
            <a:ext cx="5208587" cy="2636838"/>
          </a:xfrm>
        </p:spPr>
        <p:txBody>
          <a:bodyPr/>
          <a:lstStyle/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1776 – исследование о природе и причинах богатства народов А.Смита.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1799 – первые исследования электрического тока 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А. Вольтом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1802 – открытие электрической дуги  В. В. Петровым.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1807 –  изобретен пароход Р. Фултоном.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1814 – изобретен паровоз Г. Стефенсоном.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1820 – Г. Эрстедом открыто магнитное действие тока. А. Ампер детально изучил это действие.</a:t>
            </a:r>
          </a:p>
          <a:p>
            <a:pPr marL="0" indent="-273050" eaLnBrk="1" hangingPunct="1">
              <a:lnSpc>
                <a:spcPct val="140000"/>
              </a:lnSpc>
            </a:pPr>
            <a:r>
              <a:rPr lang="ru-RU" sz="1500" smtClean="0"/>
              <a:t>1832 – изобретен электромагнитный  телеграф П.Л. Шиллингом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kern="1200" cap="all" spc="300" dirty="0"/>
          </a:p>
        </p:txBody>
      </p:sp>
      <p:sp>
        <p:nvSpPr>
          <p:cNvPr id="28674" name="Объект 2"/>
          <p:cNvSpPr>
            <a:spLocks noGrp="1"/>
          </p:cNvSpPr>
          <p:nvPr>
            <p:ph idx="4294967295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>
              <a:lnSpc>
                <a:spcPct val="130000"/>
              </a:lnSpc>
            </a:pPr>
            <a:r>
              <a:rPr lang="ru-RU" sz="1500" smtClean="0"/>
              <a:t>1824 - С.  Карно  доказаны  основополагающие  теоремы</a:t>
            </a:r>
            <a:r>
              <a:rPr lang="ru-RU" sz="1500" smtClean="0">
                <a:latin typeface="Arial" charset="0"/>
              </a:rPr>
              <a:t>,</a:t>
            </a:r>
            <a:r>
              <a:rPr lang="ru-RU" sz="1500" smtClean="0"/>
              <a:t> относящиеся к работе тепловых машин.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500" smtClean="0"/>
              <a:t>1826  –  Н. И.  Лобачевский  создал неэвклидову  геометрию.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500" smtClean="0"/>
              <a:t>1831 –  М. Фарадей  открыл  явление  электромагнитной  индукции.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500" smtClean="0"/>
              <a:t>1831 - Б.  Клапейроном  получено  уравнение  состояния  идеального  газа.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500" smtClean="0"/>
              <a:t>1834 – Б.  Якоби  сконструировал  электродвигатель  постоянного тока.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П. л. шиллинг</a:t>
            </a: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27388" y="2628900"/>
            <a:ext cx="2632075" cy="257968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П. Б. Козловский</a:t>
            </a: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17863" y="2438400"/>
            <a:ext cx="2708275" cy="304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1200" cap="all" spc="300" dirty="0"/>
              <a:t>А. п. Куницын</a:t>
            </a: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2438400"/>
            <a:ext cx="2305050" cy="304800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утюр">
  <a:themeElements>
    <a:clrScheme name="1_Кутюр 1">
      <a:dk1>
        <a:srgbClr val="000000"/>
      </a:dk1>
      <a:lt1>
        <a:srgbClr val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FFFFFF"/>
      </a:accent3>
      <a:accent4>
        <a:srgbClr val="000000"/>
      </a:accent4>
      <a:accent5>
        <a:srgbClr val="CCC6B5"/>
      </a:accent5>
      <a:accent6>
        <a:srgbClr val="918874"/>
      </a:accent6>
      <a:hlink>
        <a:srgbClr val="B6A272"/>
      </a:hlink>
      <a:folHlink>
        <a:srgbClr val="8A784F"/>
      </a:folHlink>
    </a:clrScheme>
    <a:fontScheme name="1_Кутюр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Кутюр 1">
        <a:dk1>
          <a:srgbClr val="000000"/>
        </a:dk1>
        <a:lt1>
          <a:srgbClr val="FFFFFF"/>
        </a:lt1>
        <a:dk2>
          <a:srgbClr val="37302A"/>
        </a:dk2>
        <a:lt2>
          <a:srgbClr val="D0CCB9"/>
        </a:lt2>
        <a:accent1>
          <a:srgbClr val="9E8E5C"/>
        </a:accent1>
        <a:accent2>
          <a:srgbClr val="A09781"/>
        </a:accent2>
        <a:accent3>
          <a:srgbClr val="FFFFFF"/>
        </a:accent3>
        <a:accent4>
          <a:srgbClr val="000000"/>
        </a:accent4>
        <a:accent5>
          <a:srgbClr val="CCC6B5"/>
        </a:accent5>
        <a:accent6>
          <a:srgbClr val="918874"/>
        </a:accent6>
        <a:hlink>
          <a:srgbClr val="B6A272"/>
        </a:hlink>
        <a:folHlink>
          <a:srgbClr val="8A784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499</TotalTime>
  <Words>289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Arial</vt:lpstr>
      <vt:lpstr>Constantia</vt:lpstr>
      <vt:lpstr>Wingdings</vt:lpstr>
      <vt:lpstr>Calibri</vt:lpstr>
      <vt:lpstr>Garamond</vt:lpstr>
      <vt:lpstr>Times New Roman</vt:lpstr>
      <vt:lpstr>Century</vt:lpstr>
      <vt:lpstr>Кутюр</vt:lpstr>
      <vt:lpstr>1_Кутюр</vt:lpstr>
      <vt:lpstr>Кутюр</vt:lpstr>
      <vt:lpstr>Кутюр</vt:lpstr>
      <vt:lpstr>Кутюр</vt:lpstr>
      <vt:lpstr>Кутюр</vt:lpstr>
      <vt:lpstr>Кутюр</vt:lpstr>
      <vt:lpstr>А.С. ПУШКИН И НАУКА</vt:lpstr>
      <vt:lpstr>А.С. ПУШКИН</vt:lpstr>
      <vt:lpstr>ЦЕЛЬ</vt:lpstr>
      <vt:lpstr>ЗАДАЧИ:</vt:lpstr>
      <vt:lpstr>НАУЧНЫЕ ДОСТИЖЕНИЯ  конца XVIII– начала XIX  </vt:lpstr>
      <vt:lpstr>Слайд 6</vt:lpstr>
      <vt:lpstr>П. Л. ШИЛЛИНГ</vt:lpstr>
      <vt:lpstr>П. Б. КОЗЛОВСКИЙ</vt:lpstr>
      <vt:lpstr>А. П. КУНИЦЫН</vt:lpstr>
      <vt:lpstr>ЭКОНОМИКА В РОМАНЕ  « ЕВГЕНИЙ ОНЕГИН»</vt:lpstr>
      <vt:lpstr>ПРЕДСКАЗАНИЕ БУДУЩЕГО РОССИИ </vt:lpstr>
      <vt:lpstr>Слайд 12</vt:lpstr>
      <vt:lpstr>ПРОРОЧЕСТВО ПУШКИНА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Пушкин и наука</dc:title>
  <dc:creator>User</dc:creator>
  <cp:lastModifiedBy>каб №8</cp:lastModifiedBy>
  <cp:revision>24</cp:revision>
  <dcterms:created xsi:type="dcterms:W3CDTF">2012-01-05T08:28:20Z</dcterms:created>
  <dcterms:modified xsi:type="dcterms:W3CDTF">2012-02-20T15:42:20Z</dcterms:modified>
</cp:coreProperties>
</file>