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57" r:id="rId5"/>
    <p:sldId id="261" r:id="rId6"/>
    <p:sldId id="263" r:id="rId7"/>
    <p:sldId id="264" r:id="rId8"/>
    <p:sldId id="265" r:id="rId9"/>
    <p:sldId id="262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0071" autoAdjust="0"/>
  </p:normalViewPr>
  <p:slideViewPr>
    <p:cSldViewPr>
      <p:cViewPr>
        <p:scale>
          <a:sx n="63" d="100"/>
          <a:sy n="63" d="100"/>
        </p:scale>
        <p:origin x="-137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B2182-526B-47BD-9358-8579E6ECEA3F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83893-7F6B-4F48-90DE-53239D1AA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83893-7F6B-4F48-90DE-53239D1AA58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83893-7F6B-4F48-90DE-53239D1AA58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83893-7F6B-4F48-90DE-53239D1AA58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a07ce2f060cc0a40b13f34c5e56eb27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f.mstu.edu.ru/kaf_phys/img/zozh-smoke8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ed=1&amp;text=%D0%9F%D1%80%D0%BE%D1%84%D0%B8%D0%BB%D0%B0%D0%BA%D1%82%D0%B8%D0%BA%D0%B0%20%20%D1%82%D0%B0%D0%B1%D0%B0%D0%BA%D0%BE%D0%BA%D1%83%D1%80%D0%B5%D0%BD%D0%B8%D1%8F.&amp;img_url=www.nosmoking.ru/images/nsm_vnx.gif&amp;spsite=fake-041-8060183.ru&amp;p=12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f.mstu.edu.ru/kaf_phys/img/zozh-smoke7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2908" y="0"/>
            <a:ext cx="9286908" cy="7072338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   Отношение. </a:t>
            </a:r>
            <a:r>
              <a:rPr lang="ru-RU" sz="4000" b="1" i="1" dirty="0" smtClean="0">
                <a:solidFill>
                  <a:schemeClr val="accent1"/>
                </a:solidFill>
              </a:rPr>
              <a:t/>
            </a:r>
            <a:br>
              <a:rPr lang="ru-RU" sz="4000" b="1" i="1" dirty="0" smtClean="0">
                <a:solidFill>
                  <a:schemeClr val="accent1"/>
                </a:solidFill>
              </a:rPr>
            </a:br>
            <a:r>
              <a:rPr lang="ru-RU" sz="4000" b="1" i="1" dirty="0" smtClean="0">
                <a:solidFill>
                  <a:schemeClr val="accent1"/>
                </a:solidFill>
              </a:rPr>
              <a:t>   </a:t>
            </a:r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Все за здоровый </a:t>
            </a:r>
            <a:b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   образ жизни.</a:t>
            </a:r>
            <a:r>
              <a:rPr lang="ru-RU" sz="8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sz="8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8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ru-RU" sz="80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2" name="Picture 4" descr="j0301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33375"/>
            <a:ext cx="2952750" cy="2808288"/>
          </a:xfrm>
          <a:prstGeom prst="rect">
            <a:avLst/>
          </a:prstGeom>
          <a:noFill/>
        </p:spPr>
      </p:pic>
      <p:pic>
        <p:nvPicPr>
          <p:cNvPr id="6" name="i-main-pic" descr="Картинка 372 из 1117">
            <a:hlinkClick r:id="rId3" tgtFrame="_blank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450056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Отношение .Все за здоровый образ жизни.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25 из 1117">
            <a:hlinkClick r:id="rId2" tgtFrame="_blank"/>
          </p:cNvPr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8358246" cy="464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Отношение. Все за здоровый образ жизни.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http://im6-tub.yandex.net/i?id=151857792-08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86050" y="1428736"/>
            <a:ext cx="621510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0" y="1600200"/>
            <a:ext cx="4286248" cy="48291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/>
              <a:t>       Табак содержит большое количество ингредиентов, большинство из которых особенно вредно для организма курящего и людей его окружающих. Особый вред от курения наносит алкалоид никотин, являющийся </a:t>
            </a:r>
            <a:r>
              <a:rPr lang="ru-RU" sz="2000" b="1" i="1" dirty="0" err="1" smtClean="0"/>
              <a:t>нейротропным</a:t>
            </a:r>
            <a:r>
              <a:rPr lang="ru-RU" sz="2000" b="1" i="1" dirty="0" smtClean="0"/>
              <a:t> ядом. Помимо никотина в легкие курильщика попадают такие канцерогенные (способствующие образованию рака) вещества, как </a:t>
            </a:r>
            <a:r>
              <a:rPr lang="ru-RU" sz="2000" b="1" i="1" dirty="0" err="1" smtClean="0"/>
              <a:t>бензпирен</a:t>
            </a:r>
            <a:r>
              <a:rPr lang="ru-RU" sz="2000" b="1" i="1" dirty="0" smtClean="0"/>
              <a:t> и его производные.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1785925"/>
          <a:ext cx="8429685" cy="46939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85937"/>
                <a:gridCol w="1813176"/>
                <a:gridCol w="1558698"/>
                <a:gridCol w="1685937"/>
                <a:gridCol w="1685937"/>
              </a:tblGrid>
              <a:tr h="748698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Никотин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Синильная кислота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Табачный деготь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Окись углерода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Полоний 210</a:t>
                      </a:r>
                      <a:endParaRPr lang="ru-RU" sz="2400" dirty="0"/>
                    </a:p>
                  </a:txBody>
                  <a:tcPr/>
                </a:tc>
              </a:tr>
              <a:tr h="2745225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450*2 </a:t>
                      </a:r>
                      <a:endParaRPr lang="ru-RU" sz="2400" dirty="0" smtClean="0"/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-250 </a:t>
                      </a:r>
                      <a:endParaRPr lang="ru-RU" sz="2400" dirty="0" smtClean="0"/>
                    </a:p>
                    <a:p>
                      <a:r>
                        <a:rPr lang="ru-RU" sz="2400" baseline="0" dirty="0" smtClean="0"/>
                        <a:t>         :5</a:t>
                      </a:r>
                    </a:p>
                    <a:p>
                      <a:r>
                        <a:rPr lang="ru-RU" sz="2400" baseline="0" dirty="0" smtClean="0"/>
                        <a:t>         -100</a:t>
                      </a:r>
                    </a:p>
                    <a:p>
                      <a:r>
                        <a:rPr lang="ru-RU" sz="2400" baseline="0" dirty="0" smtClean="0"/>
                        <a:t>         -25</a:t>
                      </a:r>
                      <a:endParaRPr lang="ru-RU" sz="2400" dirty="0" smtClean="0"/>
                    </a:p>
                    <a:p>
                      <a:r>
                        <a:rPr lang="ru-RU" sz="2400" smtClean="0"/>
                        <a:t>_________</a:t>
                      </a:r>
                      <a:endParaRPr lang="ru-RU" sz="2400" dirty="0" smtClean="0"/>
                    </a:p>
                    <a:p>
                      <a:r>
                        <a:rPr lang="ru-RU" sz="2400" smtClean="0"/>
                        <a:t>               %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  4,8:2</a:t>
                      </a:r>
                    </a:p>
                    <a:p>
                      <a:pPr algn="ctr"/>
                      <a:r>
                        <a:rPr lang="ru-RU" sz="2400" dirty="0" smtClean="0"/>
                        <a:t>+0,8</a:t>
                      </a:r>
                    </a:p>
                    <a:p>
                      <a:pPr algn="ctr"/>
                      <a:r>
                        <a:rPr lang="ru-RU" sz="2400" dirty="0" smtClean="0"/>
                        <a:t>:0,4</a:t>
                      </a:r>
                    </a:p>
                    <a:p>
                      <a:pPr algn="ctr"/>
                      <a:r>
                        <a:rPr lang="ru-RU" sz="2400" dirty="0" smtClean="0"/>
                        <a:t>:4</a:t>
                      </a:r>
                    </a:p>
                    <a:p>
                      <a:pPr algn="ctr"/>
                      <a:r>
                        <a:rPr lang="ru-RU" sz="2400" dirty="0" smtClean="0"/>
                        <a:t>-1</a:t>
                      </a:r>
                    </a:p>
                    <a:p>
                      <a:pPr algn="ctr"/>
                      <a:r>
                        <a:rPr lang="ru-RU" sz="2400" dirty="0" smtClean="0"/>
                        <a:t>__________</a:t>
                      </a:r>
                    </a:p>
                    <a:p>
                      <a:pPr algn="ctr"/>
                      <a:r>
                        <a:rPr lang="ru-RU" sz="2400" dirty="0" smtClean="0"/>
                        <a:t>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3-0,4</a:t>
                      </a:r>
                    </a:p>
                    <a:p>
                      <a:pPr algn="ctr"/>
                      <a:r>
                        <a:rPr lang="ru-RU" sz="2400" dirty="0" smtClean="0"/>
                        <a:t>:0,13</a:t>
                      </a:r>
                    </a:p>
                    <a:p>
                      <a:pPr algn="ctr"/>
                      <a:r>
                        <a:rPr lang="ru-RU" sz="2400" dirty="0" smtClean="0"/>
                        <a:t>-5</a:t>
                      </a:r>
                    </a:p>
                    <a:p>
                      <a:pPr algn="ctr"/>
                      <a:r>
                        <a:rPr lang="ru-RU" sz="2400" dirty="0" smtClean="0"/>
                        <a:t>*1</a:t>
                      </a:r>
                    </a:p>
                    <a:p>
                      <a:pPr algn="ctr"/>
                      <a:r>
                        <a:rPr lang="ru-RU" sz="2400" dirty="0" smtClean="0"/>
                        <a:t>_______</a:t>
                      </a:r>
                    </a:p>
                    <a:p>
                      <a:pPr algn="ctr"/>
                      <a:r>
                        <a:rPr lang="ru-RU" sz="24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360:6</a:t>
                      </a:r>
                    </a:p>
                    <a:p>
                      <a:pPr algn="ctr"/>
                      <a:r>
                        <a:rPr lang="ru-RU" sz="2400" dirty="0" smtClean="0"/>
                        <a:t>*40</a:t>
                      </a:r>
                    </a:p>
                    <a:p>
                      <a:pPr algn="ctr"/>
                      <a:r>
                        <a:rPr lang="ru-RU" sz="2400" dirty="0" smtClean="0"/>
                        <a:t>:8</a:t>
                      </a:r>
                    </a:p>
                    <a:p>
                      <a:pPr algn="ctr"/>
                      <a:r>
                        <a:rPr lang="ru-RU" sz="2400" dirty="0" smtClean="0"/>
                        <a:t>-21</a:t>
                      </a:r>
                    </a:p>
                    <a:p>
                      <a:pPr algn="ctr"/>
                      <a:r>
                        <a:rPr lang="ru-RU" sz="2400" dirty="0" smtClean="0"/>
                        <a:t>_______</a:t>
                      </a:r>
                    </a:p>
                    <a:p>
                      <a:pPr algn="ctr"/>
                      <a:r>
                        <a:rPr lang="ru-RU" sz="2400" dirty="0" smtClean="0"/>
                        <a:t>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12+0.6</a:t>
                      </a:r>
                    </a:p>
                    <a:p>
                      <a:pPr algn="ctr"/>
                      <a:r>
                        <a:rPr lang="ru-RU" sz="2400" dirty="0" smtClean="0"/>
                        <a:t>:3</a:t>
                      </a:r>
                    </a:p>
                    <a:p>
                      <a:pPr algn="ctr"/>
                      <a:r>
                        <a:rPr lang="ru-RU" sz="2400" dirty="0" smtClean="0"/>
                        <a:t>-0,2</a:t>
                      </a:r>
                    </a:p>
                    <a:p>
                      <a:pPr algn="ctr"/>
                      <a:r>
                        <a:rPr lang="ru-RU" sz="2400" dirty="0" smtClean="0"/>
                        <a:t>*1.5</a:t>
                      </a:r>
                    </a:p>
                    <a:p>
                      <a:pPr algn="ctr"/>
                      <a:r>
                        <a:rPr lang="ru-RU" sz="2400" dirty="0" smtClean="0"/>
                        <a:t>_________</a:t>
                      </a:r>
                    </a:p>
                    <a:p>
                      <a:pPr algn="ctr"/>
                      <a:r>
                        <a:rPr lang="ru-RU" sz="2400" dirty="0" smtClean="0"/>
                        <a:t>%</a:t>
                      </a:r>
                      <a:endParaRPr lang="ru-RU" sz="2400" dirty="0"/>
                    </a:p>
                  </a:txBody>
                  <a:tcPr/>
                </a:tc>
              </a:tr>
              <a:tr h="827416">
                <a:tc gridSpan="5"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sz="3200" dirty="0" smtClean="0"/>
                        <a:t>ИТОГ                                                    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14348" y="500042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Найдем % -</a:t>
            </a:r>
            <a:r>
              <a:rPr lang="ru-RU" sz="2400" b="1" i="1" dirty="0" err="1" smtClean="0"/>
              <a:t>ное</a:t>
            </a:r>
            <a:r>
              <a:rPr lang="ru-RU" sz="2400" b="1" i="1" dirty="0" smtClean="0"/>
              <a:t> содержания ядовитых </a:t>
            </a:r>
            <a:r>
              <a:rPr lang="ru-RU" sz="2400" b="1" i="1" dirty="0" err="1" smtClean="0"/>
              <a:t>веществ,попадающих</a:t>
            </a:r>
            <a:r>
              <a:rPr lang="ru-RU" sz="2400" b="1" i="1" dirty="0" smtClean="0"/>
              <a:t> </a:t>
            </a:r>
            <a:r>
              <a:rPr lang="ru-RU" sz="2400" b="1" i="1" dirty="0" smtClean="0"/>
              <a:t>в организм </a:t>
            </a:r>
            <a:r>
              <a:rPr lang="ru-RU" sz="2400" b="1" i="1" dirty="0" smtClean="0"/>
              <a:t>человека </a:t>
            </a:r>
            <a:r>
              <a:rPr lang="ru-RU" sz="2400" b="1" i="1" dirty="0" err="1" smtClean="0"/>
              <a:t>прикурении</a:t>
            </a:r>
            <a:r>
              <a:rPr lang="ru-RU" sz="2400" b="1" i="1" dirty="0" smtClean="0"/>
              <a:t> сигарет. 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Отношение .Все за здоровый образ жизни.</a:t>
            </a:r>
            <a:endParaRPr lang="ru-RU" dirty="0">
              <a:effectLst/>
            </a:endParaRPr>
          </a:p>
        </p:txBody>
      </p:sp>
      <p:pic>
        <p:nvPicPr>
          <p:cNvPr id="10" name="i-main-pic" descr="Картинка 4 из 1117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Попытки родителей предостеречь детей от курения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81171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Более половины курящих подростков считают, что родители знают об их привычке курить. Родители гораздо лучше осведомлены о курении мальчиков, чем о курении девочек. .</a:t>
            </a:r>
            <a:endParaRPr lang="ru-RU" sz="2800" dirty="0" smtClean="0"/>
          </a:p>
          <a:p>
            <a:r>
              <a:rPr lang="ru-RU" sz="2800" dirty="0" smtClean="0"/>
              <a:t>Подавляющему большинству опрошенных подростков (82%) родители говорили о вреде курения. Беседы о вреде курения проводятся даже более часто в курящих семьях или в семьях бывших курильщиков, чем в некурящих семьях.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357298"/>
            <a:ext cx="778674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Статистики установили , что из 100 курящих детей 60 мальчики, 40 девочки. Какую часть составляют мальчики, составляют девочки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Задание 3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В 2005 году число курящих подростков было 24 на 100 детей, в 2009 году   30  подростка. Найти процент роста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Задание </a:t>
            </a:r>
            <a:r>
              <a:rPr lang="ru-RU" i="1" dirty="0" smtClean="0"/>
              <a:t>4</a:t>
            </a:r>
            <a:r>
              <a:rPr lang="ru-RU" dirty="0" smtClean="0"/>
              <a:t> 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b="1" dirty="0" smtClean="0"/>
              <a:t>При </a:t>
            </a:r>
            <a:r>
              <a:rPr lang="ru-RU" b="1" dirty="0" smtClean="0"/>
              <a:t>проверке здоровья группы учащихся из 100 человек обнаружили, что 30 учащихся имеют по 2 заболевания. Остальные по 1 заболеванию. Найти, какую часть составляют остальные учащиеся.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14290"/>
            <a:ext cx="8286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Зависимость осведомленности родителей о курении подростка от интенсивности его курения</a:t>
            </a:r>
            <a:endParaRPr lang="ru-RU" sz="2800" dirty="0" smtClean="0">
              <a:solidFill>
                <a:srgbClr val="00B05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Таблица . Привычки подростка в отношении курения</a:t>
            </a:r>
            <a:endParaRPr lang="ru-RU" sz="2800" dirty="0" smtClean="0">
              <a:solidFill>
                <a:srgbClr val="00B050"/>
              </a:solidFill>
            </a:endParaRPr>
          </a:p>
        </p:txBody>
      </p:sp>
      <p:pic>
        <p:nvPicPr>
          <p:cNvPr id="6" name="Рисунок 5" descr="http://www.youth-non-smoking.ru/netcat_files/Image/cessi20021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42984"/>
            <a:ext cx="8358246" cy="538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275</Words>
  <PresentationFormat>Экран (4:3)</PresentationFormat>
  <Paragraphs>63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Отношение.     Все за здоровый           образ жизни.  </vt:lpstr>
      <vt:lpstr>Отношение. Все за здоровый образ жизни.</vt:lpstr>
      <vt:lpstr>Слайд 3</vt:lpstr>
      <vt:lpstr>Отношение .Все за здоровый образ жизни.</vt:lpstr>
      <vt:lpstr>Попытки родителей предостеречь детей от курения  </vt:lpstr>
      <vt:lpstr>Слайд 6</vt:lpstr>
      <vt:lpstr>    Задание 3.  В 2005 году число курящих подростков было 24 на 100 детей, в 2009 году   30  подростка. Найти процент роста ? </vt:lpstr>
      <vt:lpstr>       Задание 4 .  При проверке здоровья группы учащихся из 100 человек обнаружили, что 30 учащихся имеют по 2 заболевания. Остальные по 1 заболеванию. Найти, какую часть составляют остальные учащиеся. </vt:lpstr>
      <vt:lpstr>Слайд 9</vt:lpstr>
      <vt:lpstr>Отношение .Все за здоровый образ жизни.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Отношение.     Все за здоровый           образ жизни.  </dc:title>
  <cp:lastModifiedBy>Кабинет №9</cp:lastModifiedBy>
  <cp:revision>19</cp:revision>
  <dcterms:modified xsi:type="dcterms:W3CDTF">2014-11-05T13:29:28Z</dcterms:modified>
</cp:coreProperties>
</file>