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25.11.2010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lipetsktime.ru/photo/news/1_268.jpg"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gazeta.ua/images/200805/080528111525.jpg"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nuhvatit.ru/tabachnyj-dym" TargetMode="External"/><Relationship Id="rId2" Type="http://schemas.openxmlformats.org/officeDocument/2006/relationships/hyperlink" Target="http://www.nuhvatit.ru/uchkur.html" TargetMode="External"/><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hyperlink" Target="http://www.nuhvatit.ru/wp-content/uploads/2010/07/detkur.jpg" TargetMode="External"/><Relationship Id="rId4" Type="http://schemas.openxmlformats.org/officeDocument/2006/relationships/hyperlink" Target="http://www.nuhvatit.ru/nicotin.html"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www.nuhvatit.ru/sss.html" TargetMode="External"/><Relationship Id="rId7" Type="http://schemas.openxmlformats.org/officeDocument/2006/relationships/hyperlink" Target="http://images.yandex.ru/yandsearch?rpt=simage&amp;ed=1&amp;text=%D0%9F%D1%80%D0%BE%D1%84%D0%B8%D0%BB%D0%B0%D0%BA%D1%82%D0%B8%D0%BA%D0%B0%20%20%D1%82%D0%B0%D0%B1%D0%B0%D0%BA%D0%BE%D0%BA%D1%83%D1%80%D0%B5%D0%BD%D0%B8%D1%8F.&amp;img_url=bms.24open.ru/images/90c954bd61bed4691228a6e5afb317a9&amp;spsite=fake-063-5720252.ru&amp;p=22" TargetMode="External"/><Relationship Id="rId2" Type="http://schemas.openxmlformats.org/officeDocument/2006/relationships/hyperlink" Target="http://www.nuhvatit.ru/nervsis.html" TargetMode="External"/><Relationship Id="rId1" Type="http://schemas.openxmlformats.org/officeDocument/2006/relationships/slideLayout" Target="../slideLayouts/slideLayout8.xml"/><Relationship Id="rId6" Type="http://schemas.openxmlformats.org/officeDocument/2006/relationships/hyperlink" Target="http://www.nuhvatit.ru/pishevarenie.html" TargetMode="External"/><Relationship Id="rId5" Type="http://schemas.openxmlformats.org/officeDocument/2006/relationships/hyperlink" Target="http://www.nuhvatit.ru/krov.html" TargetMode="External"/><Relationship Id="rId4" Type="http://schemas.openxmlformats.org/officeDocument/2006/relationships/hyperlink" Target="http://www.nuhvatit.ru/rabotosposobnost.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novostivl.ru/files/files/41/23241.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solidFill>
        </p:spPr>
        <p:txBody>
          <a:bodyPr/>
          <a:lstStyle/>
          <a:p>
            <a:r>
              <a:rPr lang="ru-RU" b="1" dirty="0" smtClean="0"/>
              <a:t>Вред курения </a:t>
            </a:r>
            <a:r>
              <a:rPr lang="ru-RU" b="1" dirty="0" smtClean="0"/>
              <a:t>табака.</a:t>
            </a:r>
            <a:endParaRPr lang="ru-RU" dirty="0"/>
          </a:p>
        </p:txBody>
      </p:sp>
      <p:sp>
        <p:nvSpPr>
          <p:cNvPr id="3" name="Содержимое 2"/>
          <p:cNvSpPr>
            <a:spLocks noGrp="1"/>
          </p:cNvSpPr>
          <p:nvPr>
            <p:ph sz="half" idx="1"/>
          </p:nvPr>
        </p:nvSpPr>
        <p:spPr>
          <a:xfrm>
            <a:off x="0" y="1600200"/>
            <a:ext cx="4495800" cy="4525963"/>
          </a:xfrm>
          <a:solidFill>
            <a:schemeClr val="accent3"/>
          </a:solidFill>
        </p:spPr>
        <p:txBody>
          <a:bodyPr>
            <a:normAutofit fontScale="85000" lnSpcReduction="20000"/>
          </a:bodyPr>
          <a:lstStyle/>
          <a:p>
            <a:r>
              <a:rPr lang="ru-RU" b="1" dirty="0" smtClean="0"/>
              <a:t>Курение табака</a:t>
            </a:r>
            <a:r>
              <a:rPr lang="ru-RU" dirty="0" smtClean="0"/>
              <a:t> </a:t>
            </a:r>
            <a:r>
              <a:rPr lang="ru-RU" dirty="0" smtClean="0"/>
              <a:t>известно человечеству с древних времен. В России оно свое распространение получило в конце 17 начале 18 веков. В настоящее время сотни миллионов людей подвержены </a:t>
            </a:r>
            <a:r>
              <a:rPr lang="ru-RU" b="1" dirty="0" smtClean="0"/>
              <a:t>этому виду токсикомании</a:t>
            </a:r>
            <a:r>
              <a:rPr lang="ru-RU" dirty="0" smtClean="0"/>
              <a:t> и их количество растет с каждым годом, табачные компании путем траты огромных денег на рекламу всё больше и </a:t>
            </a:r>
            <a:r>
              <a:rPr lang="ru-RU" b="1" dirty="0" smtClean="0"/>
              <a:t>больше людей приобщают к курению</a:t>
            </a:r>
            <a:r>
              <a:rPr lang="ru-RU" dirty="0" smtClean="0"/>
              <a:t>. </a:t>
            </a:r>
          </a:p>
          <a:p>
            <a:endParaRPr lang="ru-RU" dirty="0"/>
          </a:p>
        </p:txBody>
      </p:sp>
      <p:pic>
        <p:nvPicPr>
          <p:cNvPr id="5" name="Рисунок 2" descr="вред курения"/>
          <p:cNvPicPr>
            <a:picLocks noGrp="1" noChangeAspect="1" noChangeArrowheads="1"/>
          </p:cNvPicPr>
          <p:nvPr>
            <p:ph sz="half" idx="2"/>
          </p:nvPr>
        </p:nvPicPr>
        <p:blipFill>
          <a:blip r:embed="rId2"/>
          <a:srcRect/>
          <a:stretch>
            <a:fillRect/>
          </a:stretch>
        </p:blipFill>
        <p:spPr bwMode="auto">
          <a:xfrm>
            <a:off x="4500562" y="1571612"/>
            <a:ext cx="4643438" cy="457203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428604"/>
            <a:ext cx="8229600" cy="500066"/>
          </a:xfrm>
        </p:spPr>
        <p:txBody>
          <a:bodyPr>
            <a:normAutofit fontScale="90000"/>
          </a:bodyPr>
          <a:lstStyle/>
          <a:p>
            <a:r>
              <a:rPr lang="ru-RU" b="1" dirty="0" smtClean="0"/>
              <a:t>Курение как зло </a:t>
            </a:r>
            <a:br>
              <a:rPr lang="ru-RU" b="1" dirty="0" smtClean="0"/>
            </a:br>
            <a:endParaRPr lang="ru-RU" dirty="0"/>
          </a:p>
        </p:txBody>
      </p:sp>
      <p:pic>
        <p:nvPicPr>
          <p:cNvPr id="7" name="i-main-pic" descr="Картинка 54 из 1117">
            <a:hlinkClick r:id="rId2" tgtFrame="_blank"/>
          </p:cNvPr>
          <p:cNvPicPr>
            <a:picLocks noGrp="1"/>
          </p:cNvPicPr>
          <p:nvPr>
            <p:ph sz="half" idx="1"/>
          </p:nvPr>
        </p:nvPicPr>
        <p:blipFill>
          <a:blip r:embed="rId3" cstate="print"/>
          <a:stretch>
            <a:fillRect/>
          </a:stretch>
        </p:blipFill>
        <p:spPr bwMode="auto">
          <a:xfrm>
            <a:off x="357158" y="785794"/>
            <a:ext cx="4071966" cy="5715040"/>
          </a:xfrm>
          <a:prstGeom prst="rect">
            <a:avLst/>
          </a:prstGeom>
          <a:noFill/>
          <a:ln w="9525">
            <a:noFill/>
            <a:miter lim="800000"/>
            <a:headEnd/>
            <a:tailEnd/>
          </a:ln>
        </p:spPr>
      </p:pic>
      <p:sp>
        <p:nvSpPr>
          <p:cNvPr id="11" name="Содержимое 10"/>
          <p:cNvSpPr>
            <a:spLocks noGrp="1"/>
          </p:cNvSpPr>
          <p:nvPr>
            <p:ph sz="half" idx="2"/>
          </p:nvPr>
        </p:nvSpPr>
        <p:spPr>
          <a:xfrm>
            <a:off x="4357686" y="857232"/>
            <a:ext cx="4572032" cy="5268931"/>
          </a:xfrm>
        </p:spPr>
        <p:txBody>
          <a:bodyPr>
            <a:noAutofit/>
          </a:bodyPr>
          <a:lstStyle/>
          <a:p>
            <a:pPr>
              <a:buNone/>
            </a:pPr>
            <a:r>
              <a:rPr lang="ru-RU" sz="1400" b="1" dirty="0" smtClean="0">
                <a:solidFill>
                  <a:schemeClr val="accent2">
                    <a:lumMod val="75000"/>
                  </a:schemeClr>
                </a:solidFill>
              </a:rPr>
              <a:t> </a:t>
            </a:r>
            <a:r>
              <a:rPr lang="ru-RU" sz="1600" dirty="0" smtClean="0">
                <a:solidFill>
                  <a:schemeClr val="accent2">
                    <a:lumMod val="75000"/>
                  </a:schemeClr>
                </a:solidFill>
              </a:rPr>
              <a:t>Курение </a:t>
            </a:r>
            <a:r>
              <a:rPr lang="ru-RU" sz="1600" dirty="0" smtClean="0">
                <a:solidFill>
                  <a:schemeClr val="accent2">
                    <a:lumMod val="75000"/>
                  </a:schemeClr>
                </a:solidFill>
              </a:rPr>
              <a:t>- не безобидное занятие, которое можно бросить без усилий. Это настоящая наркомания, и тем более опасная, что многие не принимают всерьез. </a:t>
            </a:r>
            <a:r>
              <a:rPr lang="ru-RU" sz="1600" dirty="0" smtClean="0">
                <a:solidFill>
                  <a:schemeClr val="accent2">
                    <a:lumMod val="75000"/>
                  </a:schemeClr>
                </a:solidFill>
              </a:rPr>
              <a:t>Никотин </a:t>
            </a:r>
            <a:r>
              <a:rPr lang="ru-RU" sz="1600" dirty="0" smtClean="0">
                <a:solidFill>
                  <a:schemeClr val="accent2">
                    <a:lumMod val="75000"/>
                  </a:schemeClr>
                </a:solidFill>
              </a:rPr>
              <a:t>- один из самых опасных ядов растительного происхождения. Птицы (воробьи, голуби) погибают, если к их клюву всего лишь поднести стеклянную палочку, смоченную никотином. Кролик погибает от 1/4 капли никотина, собака - от 1/2 капли. Для человека смертельная доза никотина составляет от 50 до 100 мг, или 2-3 капли.  Именно такая доза поступает ежедневно в кровь после выкуривания 20-25 сигарет (в одной сигарете содержится примерно 6-8 мг никотина, из которых 3-4 мг попадает в кровь). В течение 30 лет курильщик выкуривает примерно 20000 сигарет, или 160 кг табака, поглощая в среднем 800 г никотина. Систематическое поглощение небольших, не смертельных доз никотина вызывает привычку, пристрастие к курению.  Никотин включает в процессы обмена, происходящие в организме человека, и становиться необходимым</a:t>
            </a:r>
            <a:endParaRPr lang="ru-RU" sz="1600"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4400552" cy="584182"/>
          </a:xfrm>
        </p:spPr>
        <p:txBody>
          <a:bodyPr>
            <a:normAutofit fontScale="90000"/>
          </a:bodyPr>
          <a:lstStyle/>
          <a:p>
            <a:r>
              <a:rPr lang="ru-RU" sz="3600" dirty="0" smtClean="0"/>
              <a:t>Курение как зло </a:t>
            </a:r>
            <a:r>
              <a:rPr lang="ru-RU" dirty="0" smtClean="0"/>
              <a:t/>
            </a:r>
            <a:br>
              <a:rPr lang="ru-RU" dirty="0" smtClean="0"/>
            </a:br>
            <a:endParaRPr lang="ru-RU" dirty="0"/>
          </a:p>
        </p:txBody>
      </p:sp>
      <p:pic>
        <p:nvPicPr>
          <p:cNvPr id="4" name="i-main-pic" descr="Картинка 39 из 1117">
            <a:hlinkClick r:id="rId2" tgtFrame="_blank"/>
          </p:cNvPr>
          <p:cNvPicPr>
            <a:picLocks noGrp="1"/>
          </p:cNvPicPr>
          <p:nvPr>
            <p:ph idx="1"/>
          </p:nvPr>
        </p:nvPicPr>
        <p:blipFill>
          <a:blip r:embed="rId3" cstate="print"/>
          <a:stretch>
            <a:fillRect/>
          </a:stretch>
        </p:blipFill>
        <p:spPr bwMode="auto">
          <a:xfrm>
            <a:off x="4857750" y="1000108"/>
            <a:ext cx="4286250" cy="4286250"/>
          </a:xfrm>
          <a:prstGeom prst="rect">
            <a:avLst/>
          </a:prstGeom>
          <a:noFill/>
          <a:ln w="9525">
            <a:noFill/>
            <a:miter lim="800000"/>
            <a:headEnd/>
            <a:tailEnd/>
          </a:ln>
        </p:spPr>
      </p:pic>
      <p:sp>
        <p:nvSpPr>
          <p:cNvPr id="6" name="Текст 5"/>
          <p:cNvSpPr>
            <a:spLocks noGrp="1"/>
          </p:cNvSpPr>
          <p:nvPr>
            <p:ph type="body" sz="half" idx="2"/>
          </p:nvPr>
        </p:nvSpPr>
        <p:spPr>
          <a:xfrm>
            <a:off x="457200" y="714356"/>
            <a:ext cx="4400552" cy="5411807"/>
          </a:xfrm>
        </p:spPr>
        <p:txBody>
          <a:bodyPr>
            <a:normAutofit fontScale="92500" lnSpcReduction="10000"/>
          </a:bodyPr>
          <a:lstStyle/>
          <a:p>
            <a:r>
              <a:rPr lang="ru-RU" sz="1800" dirty="0" smtClean="0"/>
              <a:t>Оказывается: если человек курит в день от 1 до 9 сигарет, то сокращает свою жизнь (в среднем) на 4,6 года по сравнению с некурящими; если курит от 10 до 19 сигарет, то на 5,5 года; если выкуренных 20 до 39 сигарет - на 6,2 года. Длительно и много курящие в 13 раз чаще заболевают стенокардией, в 12 - инфарктом миокарда, в 10 раз - язвой желудка и в 30 раз раком легких. Ученые выяснили, что курение в ДВА раза опаснее для растущего организма, чем для взрослого. Сердце у курящего делает в сутки на 15 тысяч сокращений больше, а питание организма кислородом и другими необходимыми веществами происходит хуже, так как под влиянием табака кровеносные сосуды у подростка сжимаются. Ученые выяснили, что в табаке содержится масса ядовитых веществ. Среди них наиболее известен никотин: по своей ядовитости он равен синильной кислоте.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Вред табакокурения"/>
          <p:cNvPicPr/>
          <p:nvPr/>
        </p:nvPicPr>
        <p:blipFill>
          <a:blip r:embed="rId2" cstate="print"/>
          <a:srcRect/>
          <a:stretch>
            <a:fillRect/>
          </a:stretch>
        </p:blipFill>
        <p:spPr bwMode="auto">
          <a:xfrm>
            <a:off x="0" y="0"/>
            <a:ext cx="2857500" cy="4286250"/>
          </a:xfrm>
          <a:prstGeom prst="rect">
            <a:avLst/>
          </a:prstGeom>
          <a:noFill/>
          <a:ln w="9525">
            <a:noFill/>
            <a:miter lim="800000"/>
            <a:headEnd/>
            <a:tailEnd/>
          </a:ln>
        </p:spPr>
      </p:pic>
      <p:sp>
        <p:nvSpPr>
          <p:cNvPr id="8194" name="Rectangle 2"/>
          <p:cNvSpPr>
            <a:spLocks noChangeArrowheads="1"/>
          </p:cNvSpPr>
          <p:nvPr/>
        </p:nvSpPr>
        <p:spPr bwMode="auto">
          <a:xfrm>
            <a:off x="0" y="0"/>
            <a:ext cx="9253431"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                                                    </a:t>
            </a:r>
            <a:r>
              <a:rPr kumimoji="0" lang="ru-RU" sz="3200" b="1"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Вред курения для женщин</a:t>
            </a:r>
            <a:endParaRPr kumimoji="0" lang="ru-RU" sz="32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457200"/>
            <a:ext cx="9415526" cy="5724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ru-RU" sz="22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Девочки, девушки и женщины, которые </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всегда были хранительницами домашнего </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очага, тоже не отстают от моды, которую </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активно навязывают глянцевые </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smtClean="0">
                <a:latin typeface="Arial" pitchFamily="34" charset="0"/>
                <a:ea typeface="Times New Roman" pitchFamily="18" charset="0"/>
              </a:rPr>
              <a:t>                                     журналы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и повсеместная реклама.  </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smtClean="0">
                <a:latin typeface="Arial" pitchFamily="34" charset="0"/>
                <a:ea typeface="Times New Roman" pitchFamily="18" charset="0"/>
              </a:rPr>
              <a:t>                                     </a:t>
            </a:r>
            <a:r>
              <a:rPr kumimoji="0" lang="ru-RU" sz="2400" b="1" i="0" u="none" strike="noStrike" cap="none" normalizeH="0" baseline="0" dirty="0" smtClean="0">
                <a:ln>
                  <a:noFill/>
                </a:ln>
                <a:solidFill>
                  <a:schemeClr val="tx1"/>
                </a:solidFill>
                <a:effectLst/>
                <a:latin typeface="Arial" pitchFamily="34" charset="0"/>
                <a:ea typeface="Times New Roman" pitchFamily="18" charset="0"/>
              </a:rPr>
              <a:t>Никотин для женщины еще более</a:t>
            </a:r>
          </a:p>
          <a:p>
            <a:pPr marL="0" marR="0" lvl="0" indent="0" algn="l" defTabSz="914400" rtl="0" eaLnBrk="0" fontAlgn="base" latinLnBrk="0" hangingPunct="0">
              <a:lnSpc>
                <a:spcPct val="100000"/>
              </a:lnSpc>
              <a:spcBef>
                <a:spcPct val="0"/>
              </a:spcBef>
              <a:spcAft>
                <a:spcPct val="0"/>
              </a:spcAft>
              <a:buClrTx/>
              <a:buSzTx/>
              <a:buFontTx/>
              <a:buNone/>
              <a:tabLst/>
            </a:pPr>
            <a:r>
              <a:rPr lang="ru-RU" sz="2400" b="1" dirty="0" smtClean="0">
                <a:latin typeface="Arial" pitchFamily="34" charset="0"/>
                <a:ea typeface="Times New Roman" pitchFamily="18" charset="0"/>
              </a:rPr>
              <a:t>                                    </a:t>
            </a:r>
            <a:r>
              <a:rPr kumimoji="0" lang="ru-RU" sz="2400" b="1" i="0" u="none" strike="noStrike" cap="none" normalizeH="0" baseline="0" dirty="0" smtClean="0">
                <a:ln>
                  <a:noFill/>
                </a:ln>
                <a:solidFill>
                  <a:schemeClr val="tx1"/>
                </a:solidFill>
                <a:effectLst/>
                <a:latin typeface="Arial" pitchFamily="34" charset="0"/>
                <a:ea typeface="Times New Roman" pitchFamily="18" charset="0"/>
              </a:rPr>
              <a:t> вредин</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 чем для мужчины, поскольку </a:t>
            </a:r>
          </a:p>
          <a:p>
            <a:pPr eaLnBrk="0" fontAlgn="base" hangingPunct="0">
              <a:spcBef>
                <a:spcPct val="0"/>
              </a:spcBef>
              <a:spcAft>
                <a:spcPct val="0"/>
              </a:spcAft>
            </a:pPr>
            <a:r>
              <a:rPr lang="ru-RU" sz="24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ей предстоит </a:t>
            </a:r>
            <a:r>
              <a:rPr lang="ru-RU" sz="2400" dirty="0" smtClean="0">
                <a:latin typeface="Arial" pitchFamily="34" charset="0"/>
                <a:ea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стать матерью. </a:t>
            </a:r>
          </a:p>
          <a:p>
            <a:pPr eaLnBrk="0" fontAlgn="base" hangingPunct="0">
              <a:spcBef>
                <a:spcPct val="0"/>
              </a:spcBef>
              <a:spcAft>
                <a:spcPct val="0"/>
              </a:spcAft>
            </a:pPr>
            <a:r>
              <a:rPr lang="ru-RU" sz="2400" dirty="0" smtClean="0">
                <a:latin typeface="Arial" pitchFamily="34" charset="0"/>
              </a:rPr>
              <a:t> </a:t>
            </a:r>
            <a:r>
              <a:rPr lang="ru-RU" sz="2400" dirty="0" smtClean="0">
                <a:latin typeface="Arial" pitchFamily="34" charset="0"/>
              </a:rPr>
              <a:t>                                    </a:t>
            </a:r>
            <a:r>
              <a:rPr lang="ru-RU" sz="2800" dirty="0" smtClean="0"/>
              <a:t>Ученые </a:t>
            </a:r>
            <a:r>
              <a:rPr lang="ru-RU" sz="2800" dirty="0" smtClean="0"/>
              <a:t>провели исследования, и </a:t>
            </a:r>
            <a:r>
              <a:rPr lang="ru-RU" sz="2800" dirty="0" smtClean="0"/>
              <a:t> </a:t>
            </a:r>
          </a:p>
          <a:p>
            <a:pPr eaLnBrk="0" fontAlgn="base" hangingPunct="0">
              <a:spcBef>
                <a:spcPct val="0"/>
              </a:spcBef>
              <a:spcAft>
                <a:spcPct val="0"/>
              </a:spcAft>
            </a:pPr>
            <a:r>
              <a:rPr lang="ru-RU" sz="2800" dirty="0" smtClean="0"/>
              <a:t>                            ,         оказалось,    что </a:t>
            </a:r>
            <a:r>
              <a:rPr lang="ru-RU" sz="2800" dirty="0" smtClean="0"/>
              <a:t>на организм девочки табак действует гораздо сильнее: «вянет кожа», быстрее сипнет голос.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Arial" pitchFamily="34" charset="0"/>
                <a:ea typeface="Times New Roman" pitchFamily="18" charset="0"/>
              </a:rPr>
              <a:t/>
            </a:r>
            <a:br>
              <a:rPr kumimoji="0" lang="ru-RU" sz="2200" b="0" i="0" u="none" strike="noStrike" cap="none" normalizeH="0" baseline="0" dirty="0" smtClean="0">
                <a:ln>
                  <a:noFill/>
                </a:ln>
                <a:solidFill>
                  <a:schemeClr val="tx1"/>
                </a:solidFill>
                <a:effectLst/>
                <a:latin typeface="Arial" pitchFamily="34" charset="0"/>
                <a:ea typeface="Times New Roman" pitchFamily="18" charset="0"/>
              </a:rPr>
            </a:br>
            <a:r>
              <a:rPr kumimoji="0" lang="ru-RU" sz="2200" b="0" i="0" u="none" strike="noStrike" cap="none" normalizeH="0" baseline="0" dirty="0" smtClean="0">
                <a:ln>
                  <a:noFill/>
                </a:ln>
                <a:solidFill>
                  <a:schemeClr val="tx1"/>
                </a:solidFill>
                <a:effectLst/>
                <a:latin typeface="Arial" pitchFamily="34" charset="0"/>
                <a:ea typeface="Times New Roman" pitchFamily="18" charset="0"/>
              </a:rPr>
              <a:t/>
            </a:r>
            <a:br>
              <a:rPr kumimoji="0" lang="ru-RU" sz="2200" b="0" i="0" u="none" strike="noStrike" cap="none" normalizeH="0" baseline="0" dirty="0" smtClean="0">
                <a:ln>
                  <a:noFill/>
                </a:ln>
                <a:solidFill>
                  <a:schemeClr val="tx1"/>
                </a:solidFill>
                <a:effectLst/>
                <a:latin typeface="Arial" pitchFamily="34" charset="0"/>
                <a:ea typeface="Times New Roman" pitchFamily="18" charset="0"/>
              </a:rPr>
            </a:b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714356"/>
            <a:ext cx="3008313" cy="1143008"/>
          </a:xfrm>
        </p:spPr>
        <p:txBody>
          <a:bodyPr>
            <a:normAutofit fontScale="90000"/>
          </a:bodyPr>
          <a:lstStyle/>
          <a:p>
            <a:r>
              <a:rPr lang="ru-RU" sz="3600" dirty="0" smtClean="0"/>
              <a:t>Курение детей и подростков</a:t>
            </a:r>
            <a:r>
              <a:rPr lang="ru-RU" dirty="0" smtClean="0"/>
              <a:t/>
            </a:r>
            <a:br>
              <a:rPr lang="ru-RU" dirty="0" smtClean="0"/>
            </a:br>
            <a:endParaRPr lang="ru-RU" dirty="0"/>
          </a:p>
        </p:txBody>
      </p:sp>
      <p:sp>
        <p:nvSpPr>
          <p:cNvPr id="6" name="Содержимое 5"/>
          <p:cNvSpPr>
            <a:spLocks noGrp="1"/>
          </p:cNvSpPr>
          <p:nvPr>
            <p:ph idx="1"/>
          </p:nvPr>
        </p:nvSpPr>
        <p:spPr/>
        <p:txBody>
          <a:bodyPr>
            <a:noAutofit/>
          </a:bodyPr>
          <a:lstStyle/>
          <a:p>
            <a:r>
              <a:rPr lang="ru-RU" sz="1800" dirty="0" smtClean="0"/>
              <a:t>Этот ребёнок хочет выглядеть взрослым. Но курение вряд ли сделает его сильным. Детский организм особенно сильно подвержен пагубному действию табака. </a:t>
            </a:r>
            <a:r>
              <a:rPr lang="ru-RU" sz="1800" b="1" dirty="0" smtClean="0"/>
              <a:t>Детское курение</a:t>
            </a:r>
            <a:r>
              <a:rPr lang="ru-RU" sz="1800" dirty="0" smtClean="0"/>
              <a:t> негативно сказывается на будущем ребёнка. Оно непременно отразится (в той или иной мере) на его физическом и душевном здоровье. Больно видеть как дети и подростки курят. Берегите детей от вредных привычек, они могут, по крайней мере, утяжелить их будущую жизнь.</a:t>
            </a:r>
          </a:p>
          <a:p>
            <a:r>
              <a:rPr lang="ru-RU" sz="1800" dirty="0" smtClean="0"/>
              <a:t>Подростки, </a:t>
            </a:r>
            <a:r>
              <a:rPr lang="ru-RU" sz="1800" dirty="0" smtClean="0">
                <a:hlinkClick r:id="rId2"/>
              </a:rPr>
              <a:t>начиная курить</a:t>
            </a:r>
            <a:r>
              <a:rPr lang="ru-RU" sz="1800" dirty="0" smtClean="0"/>
              <a:t> и стремясь это скрыть от взрослых, быстро и глубоко затягиваются. Быстрое курение способствует переходу в </a:t>
            </a:r>
            <a:r>
              <a:rPr lang="ru-RU" sz="1800" dirty="0" smtClean="0">
                <a:hlinkClick r:id="rId3"/>
              </a:rPr>
              <a:t>табачный дым</a:t>
            </a:r>
            <a:r>
              <a:rPr lang="ru-RU" sz="1800" dirty="0" smtClean="0"/>
              <a:t> большего количества вредных веществ. </a:t>
            </a:r>
            <a:r>
              <a:rPr lang="ru-RU" sz="1800" dirty="0" smtClean="0">
                <a:hlinkClick r:id="rId4"/>
              </a:rPr>
              <a:t>Никотина</a:t>
            </a:r>
            <a:r>
              <a:rPr lang="ru-RU" sz="1800" dirty="0" smtClean="0"/>
              <a:t> при быстром курении в дым поступает в 2 раза больше, чем при медленном. Обычно подростки докуривают сигарету до конца, а, как известно, при этом в организм попадает максимальное количество ядовитых компонентов табака</a:t>
            </a:r>
            <a:r>
              <a:rPr lang="ru-RU" sz="1400" dirty="0" smtClean="0"/>
              <a:t>. </a:t>
            </a:r>
            <a:endParaRPr lang="ru-RU" sz="1400" dirty="0"/>
          </a:p>
        </p:txBody>
      </p:sp>
      <p:sp>
        <p:nvSpPr>
          <p:cNvPr id="7" name="Текст 6"/>
          <p:cNvSpPr>
            <a:spLocks noGrp="1"/>
          </p:cNvSpPr>
          <p:nvPr>
            <p:ph type="body" sz="half" idx="2"/>
          </p:nvPr>
        </p:nvSpPr>
        <p:spPr>
          <a:xfrm>
            <a:off x="457200" y="2143116"/>
            <a:ext cx="3008313" cy="3983047"/>
          </a:xfrm>
        </p:spPr>
        <p:txBody>
          <a:bodyPr/>
          <a:lstStyle/>
          <a:p>
            <a:endParaRPr lang="ru-RU" dirty="0"/>
          </a:p>
        </p:txBody>
      </p:sp>
      <p:pic>
        <p:nvPicPr>
          <p:cNvPr id="8" name="Рисунок 7" descr="http://www.nuhvatit.ru/wp-content/uploads/2010/07/detkur.jpg">
            <a:hlinkClick r:id="rId5"/>
          </p:cNvPr>
          <p:cNvPicPr/>
          <p:nvPr/>
        </p:nvPicPr>
        <p:blipFill>
          <a:blip r:embed="rId6" cstate="print"/>
          <a:srcRect/>
          <a:stretch>
            <a:fillRect/>
          </a:stretch>
        </p:blipFill>
        <p:spPr bwMode="auto">
          <a:xfrm>
            <a:off x="214282" y="2143116"/>
            <a:ext cx="3214710" cy="400052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Курение детей и подростков</a:t>
            </a:r>
            <a:r>
              <a:rPr lang="ru-RU" dirty="0" smtClean="0"/>
              <a:t/>
            </a:r>
            <a:br>
              <a:rPr lang="ru-RU" dirty="0" smtClean="0"/>
            </a:br>
            <a:endParaRPr lang="ru-RU" dirty="0"/>
          </a:p>
        </p:txBody>
      </p:sp>
      <p:sp>
        <p:nvSpPr>
          <p:cNvPr id="3" name="Содержимое 2"/>
          <p:cNvSpPr>
            <a:spLocks noGrp="1"/>
          </p:cNvSpPr>
          <p:nvPr>
            <p:ph idx="1"/>
          </p:nvPr>
        </p:nvSpPr>
        <p:spPr/>
        <p:txBody>
          <a:bodyPr>
            <a:noAutofit/>
          </a:bodyPr>
          <a:lstStyle/>
          <a:p>
            <a:r>
              <a:rPr lang="ru-RU" sz="1600" dirty="0" smtClean="0"/>
              <a:t>Следует также учесть, что подростки, имея мало денег, чаще курят дешёвые сорта сигарет, где вредных веществ содержится больше. Помимо этого, деньги, которые родители дают на еду, они тратят на табачные изделия, нанося тем самым двойной вред своему организму.</a:t>
            </a:r>
          </a:p>
          <a:p>
            <a:r>
              <a:rPr lang="ru-RU" sz="1600" b="1" dirty="0" smtClean="0"/>
              <a:t>Курение подростков</a:t>
            </a:r>
            <a:r>
              <a:rPr lang="ru-RU" sz="1600" dirty="0" smtClean="0"/>
              <a:t> в первую очередь сказывается на </a:t>
            </a:r>
            <a:r>
              <a:rPr lang="ru-RU" sz="1600" dirty="0" smtClean="0">
                <a:hlinkClick r:id="rId2"/>
              </a:rPr>
              <a:t>нервной</a:t>
            </a:r>
            <a:r>
              <a:rPr lang="ru-RU" sz="1600" dirty="0" smtClean="0"/>
              <a:t> и </a:t>
            </a:r>
            <a:r>
              <a:rPr lang="ru-RU" sz="1600" dirty="0" err="1" smtClean="0">
                <a:hlinkClick r:id="rId3"/>
              </a:rPr>
              <a:t>сердечно-сосудистой</a:t>
            </a:r>
            <a:r>
              <a:rPr lang="ru-RU" sz="1600" dirty="0" smtClean="0"/>
              <a:t> системах. В 12-15 лет они уже жалуются на одышку при </a:t>
            </a:r>
            <a:r>
              <a:rPr lang="ru-RU" sz="1600" dirty="0" smtClean="0">
                <a:hlinkClick r:id="rId4"/>
              </a:rPr>
              <a:t>физической нагрузке</a:t>
            </a:r>
            <a:r>
              <a:rPr lang="ru-RU" sz="1600" dirty="0" smtClean="0"/>
              <a:t>. В результате многолетних наблюдений французский доктор </a:t>
            </a:r>
            <a:r>
              <a:rPr lang="ru-RU" sz="1600" dirty="0" err="1" smtClean="0"/>
              <a:t>Декалзне</a:t>
            </a:r>
            <a:r>
              <a:rPr lang="ru-RU" sz="1600" dirty="0" smtClean="0"/>
              <a:t> ещё 120 лет назад пришёл к убеждению, что даже незначительное курение вызывает у детей </a:t>
            </a:r>
            <a:r>
              <a:rPr lang="ru-RU" sz="1600" dirty="0" smtClean="0">
                <a:hlinkClick r:id="rId5"/>
              </a:rPr>
              <a:t>малокровие</a:t>
            </a:r>
            <a:r>
              <a:rPr lang="ru-RU" sz="1600" dirty="0" smtClean="0"/>
              <a:t>, </a:t>
            </a:r>
            <a:r>
              <a:rPr lang="ru-RU" sz="1600" dirty="0" smtClean="0">
                <a:hlinkClick r:id="rId6"/>
              </a:rPr>
              <a:t>расстройства пищеварения</a:t>
            </a:r>
            <a:r>
              <a:rPr lang="ru-RU" sz="1600" dirty="0" smtClean="0"/>
              <a:t>.</a:t>
            </a:r>
          </a:p>
          <a:p>
            <a:r>
              <a:rPr lang="ru-RU" sz="1600" b="1" dirty="0" smtClean="0"/>
              <a:t>Курение отрицательно влияет на успеваемость школьника. Число неуспевающих возрастает в тех классах, где больше курящих. Курение школьников замедляет их физическое и психическое развитие. Состояние здоровья, подорванного курением, не позволяет выбрать род занятий по душе. Курение и школьник </a:t>
            </a:r>
            <a:r>
              <a:rPr lang="ru-RU" sz="1600" b="1" dirty="0" smtClean="0"/>
              <a:t>несовместимы.</a:t>
            </a:r>
            <a:endParaRPr lang="ru-RU" sz="1600" b="1" dirty="0" smtClean="0"/>
          </a:p>
          <a:p>
            <a:endParaRPr lang="ru-RU" sz="1600" dirty="0"/>
          </a:p>
        </p:txBody>
      </p:sp>
      <p:sp>
        <p:nvSpPr>
          <p:cNvPr id="4" name="Текст 3"/>
          <p:cNvSpPr>
            <a:spLocks noGrp="1"/>
          </p:cNvSpPr>
          <p:nvPr>
            <p:ph type="body" sz="half" idx="2"/>
          </p:nvPr>
        </p:nvSpPr>
        <p:spPr>
          <a:xfrm>
            <a:off x="457200" y="1571612"/>
            <a:ext cx="3008313" cy="4554551"/>
          </a:xfrm>
        </p:spPr>
        <p:txBody>
          <a:bodyPr/>
          <a:lstStyle/>
          <a:p>
            <a:endParaRPr lang="ru-RU" dirty="0"/>
          </a:p>
        </p:txBody>
      </p:sp>
      <p:pic>
        <p:nvPicPr>
          <p:cNvPr id="5" name="Рисунок 4" descr="http://im4-tub.yandex.net/i?id=108571194-12">
            <a:hlinkClick r:id="rId7"/>
          </p:cNvPr>
          <p:cNvPicPr/>
          <p:nvPr/>
        </p:nvPicPr>
        <p:blipFill>
          <a:blip r:embed="rId8" cstate="print"/>
          <a:srcRect/>
          <a:stretch>
            <a:fillRect/>
          </a:stretch>
        </p:blipFill>
        <p:spPr bwMode="auto">
          <a:xfrm>
            <a:off x="285720" y="1571612"/>
            <a:ext cx="3214678" cy="450059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4638"/>
            <a:ext cx="8229600" cy="582594"/>
          </a:xfrm>
        </p:spPr>
        <p:txBody>
          <a:bodyPr>
            <a:normAutofit fontScale="90000"/>
          </a:bodyPr>
          <a:lstStyle/>
          <a:p>
            <a:pPr algn="r"/>
            <a:r>
              <a:rPr lang="ru-RU" b="1" dirty="0" smtClean="0"/>
              <a:t/>
            </a:r>
            <a:br>
              <a:rPr lang="ru-RU" b="1" dirty="0" smtClean="0"/>
            </a:br>
            <a:r>
              <a:rPr lang="ru-RU" b="1" dirty="0" smtClean="0"/>
              <a:t>Профилактика  курения</a:t>
            </a:r>
            <a:r>
              <a:rPr lang="ru-RU" b="1" dirty="0" smtClean="0"/>
              <a:t/>
            </a:r>
            <a:br>
              <a:rPr lang="ru-RU" b="1" dirty="0" smtClean="0"/>
            </a:br>
            <a:endParaRPr lang="ru-RU" dirty="0"/>
          </a:p>
        </p:txBody>
      </p:sp>
      <p:sp>
        <p:nvSpPr>
          <p:cNvPr id="7" name="Содержимое 6"/>
          <p:cNvSpPr>
            <a:spLocks noGrp="1"/>
          </p:cNvSpPr>
          <p:nvPr>
            <p:ph idx="1"/>
          </p:nvPr>
        </p:nvSpPr>
        <p:spPr>
          <a:solidFill>
            <a:schemeClr val="accent3">
              <a:lumMod val="20000"/>
              <a:lumOff val="80000"/>
            </a:schemeClr>
          </a:solidFill>
        </p:spPr>
        <p:txBody>
          <a:bodyPr/>
          <a:lstStyle/>
          <a:p>
            <a:r>
              <a:rPr lang="ru-RU" dirty="0" smtClean="0"/>
              <a:t>Каковы же те самые меры, благодаря которым развитые страны избавляются от курения. Прежде всего, это полный запрет на рекламу табачной продукции и пропаганда не курения. Особо стоит отметить пакет мер экономического воздействия на курильщиков. </a:t>
            </a:r>
            <a:endParaRPr lang="ru-RU" dirty="0"/>
          </a:p>
        </p:txBody>
      </p:sp>
      <p:pic>
        <p:nvPicPr>
          <p:cNvPr id="3" name="i-main-pic" descr="Картинка 26 из 1117">
            <a:hlinkClick r:id="rId2" tgtFrame="_blank"/>
          </p:cNvPr>
          <p:cNvPicPr/>
          <p:nvPr/>
        </p:nvPicPr>
        <p:blipFill>
          <a:blip r:embed="rId3" cstate="print"/>
          <a:srcRect/>
          <a:stretch>
            <a:fillRect/>
          </a:stretch>
        </p:blipFill>
        <p:spPr bwMode="auto">
          <a:xfrm>
            <a:off x="0" y="0"/>
            <a:ext cx="2786050" cy="178592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14290"/>
            <a:ext cx="7858180" cy="5755422"/>
          </a:xfrm>
          <a:prstGeom prst="rect">
            <a:avLst/>
          </a:prstGeom>
          <a:solidFill>
            <a:schemeClr val="accent3">
              <a:lumMod val="20000"/>
              <a:lumOff val="80000"/>
            </a:schemeClr>
          </a:solidFill>
        </p:spPr>
        <p:txBody>
          <a:bodyPr wrap="square">
            <a:spAutoFit/>
          </a:bodyPr>
          <a:lstStyle/>
          <a:p>
            <a:r>
              <a:rPr lang="ru-RU" sz="2400" b="1" dirty="0" smtClean="0"/>
              <a:t>Следующий по эффективности метод – это запрет на курение в общественных местах‚ в т.ч. на улице. Логика очень проста: курильщик дымом табака оказывает вредное воздействие на окружающих. У нас же особо нетерпеливые и </a:t>
            </a:r>
            <a:r>
              <a:rPr lang="ru-RU" sz="2400" b="1" dirty="0" smtClean="0"/>
              <a:t>без культурные </a:t>
            </a:r>
            <a:r>
              <a:rPr lang="ru-RU" sz="2400" b="1" dirty="0" smtClean="0"/>
              <a:t>личности курят уже в подземных переходах </a:t>
            </a:r>
            <a:r>
              <a:rPr lang="ru-RU" sz="2400" b="1" dirty="0" smtClean="0"/>
              <a:t>, в людных местах. </a:t>
            </a:r>
            <a:endParaRPr lang="ru-RU" sz="2400" b="1" dirty="0" smtClean="0"/>
          </a:p>
          <a:p>
            <a:r>
              <a:rPr lang="ru-RU" sz="2400" b="1" dirty="0" smtClean="0"/>
              <a:t>Что касается курения среди подростков‚ то в данной ситуации притягательным фактором является желание выглядеть взрослым‚ т.е. имеет место подражание‚ лишь затем привычка укореняется, и вступают в действие факторы зависимости. Таким образом‚ за счет вышеперечисленных мер, снизив привлекательность курения среди взрослого населения‚ можно устранить тягу к этому у подростков</a:t>
            </a:r>
            <a:r>
              <a:rPr lang="ru-RU" dirty="0" smtClean="0"/>
              <a:t>. </a:t>
            </a:r>
            <a:r>
              <a:rPr lang="ru-RU" dirty="0" smtClean="0"/>
              <a:t> </a:t>
            </a:r>
          </a:p>
          <a:p>
            <a:r>
              <a:rPr lang="ru-RU" sz="3200" dirty="0" smtClean="0"/>
              <a:t>Нам выбирать : жить </a:t>
            </a:r>
            <a:r>
              <a:rPr lang="ru-RU" sz="3200" dirty="0" smtClean="0"/>
              <a:t>или </a:t>
            </a:r>
            <a:r>
              <a:rPr lang="ru-RU" sz="3200" dirty="0" smtClean="0"/>
              <a:t>курить?</a:t>
            </a:r>
            <a:endParaRPr lang="ru-RU" sz="32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800</Words>
  <PresentationFormat>Экран (4:3)</PresentationFormat>
  <Paragraphs>30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Вред курения табака.</vt:lpstr>
      <vt:lpstr>Курение как зло  </vt:lpstr>
      <vt:lpstr>Курение как зло  </vt:lpstr>
      <vt:lpstr>Слайд 4</vt:lpstr>
      <vt:lpstr>Курение детей и подростков </vt:lpstr>
      <vt:lpstr>Курение детей и подростков </vt:lpstr>
      <vt:lpstr> Профилактика  курения </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Вред курения табака.</dc:title>
  <cp:lastModifiedBy>Кабинет №9</cp:lastModifiedBy>
  <cp:revision>2</cp:revision>
  <dcterms:modified xsi:type="dcterms:W3CDTF">2010-11-25T19:57:58Z</dcterms:modified>
</cp:coreProperties>
</file>