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3" r:id="rId4"/>
    <p:sldId id="262" r:id="rId5"/>
    <p:sldId id="260" r:id="rId6"/>
    <p:sldId id="265" r:id="rId7"/>
    <p:sldId id="257" r:id="rId8"/>
    <p:sldId id="258" r:id="rId9"/>
    <p:sldId id="259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251F1-9FC1-4A65-9093-D2E3108121E7}" type="datetimeFigureOut">
              <a:rPr lang="ru-RU" smtClean="0"/>
              <a:pPr/>
              <a:t>25.02.2008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FB8D9-BE07-4074-A0F9-8540AE31B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res?imgurl=http://www.stat.su/Image/news/stat_ink.jpg&amp;imgrefurl=http://www.stat.su/articles.php?id=79&amp;h=248&amp;w=200&amp;sz=26&amp;hl=ru&amp;start=79&amp;tbnid=1rnr36BeKAa2HM:&amp;tbnh=111&amp;tbnw=90&amp;prev=/images?q=%D0%9A%D0%B0%D1%80%D1%82%D0%B8%D0%BD%D0%BA%D0%B0+%D0%BC%D1%83%D1%80%D0%B0%D0%B2%D1%8C%D1%8F&amp;start=60&amp;ndsp=20&amp;svnum=10&amp;hl=ru&amp;lr=&amp;sa=N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images.google.ru/imgres?imgurl=http://museum.gif.ru/7_1/mvc-032s.jpg&amp;imgrefurl=http://museum.gif.ru/7_1/04.htm&amp;h=270&amp;w=270&amp;sz=16&amp;hl=ru&amp;start=3&amp;tbnid=_DYCn-M0vV2j4M:&amp;tbnh=113&amp;tbnw=113&amp;prev=/images?q=%D0%B8%D0%B3%D0%BE%D0%BB%D0%BA%D0%B0+%D1%81+%D0%BD%D0%B8%D1%82%D0%BA%D0%BE%D0%B9&amp;svnum=10&amp;hl=ru&amp;lr=" TargetMode="External"/><Relationship Id="rId7" Type="http://schemas.openxmlformats.org/officeDocument/2006/relationships/hyperlink" Target="http://images.google.ru/imgres?imgurl=http://homepages.nsys.by/~4x4/lepel/radkevich.jpg&amp;imgrefurl=http://homepages.nsys.by/~4x4/lepel/lepel.htm&amp;h=349&amp;w=577&amp;sz=39&amp;hl=ru&amp;start=14&amp;tbnid=_vhv1qpIQOB4hM:&amp;tbnh=81&amp;tbnw=134&amp;prev=/images?q=%D0%BA%D0%BE%D0%BB%D0%B5%D1%81%D0%B0+%D0%BC%D0%B0%D1%88%D0%B8%D0%BD&amp;svnum=10&amp;hl=ru&amp;lr=&amp;sa=G" TargetMode="External"/><Relationship Id="rId12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images.google.ru/imgres?imgurl=http://www.mamboo.ru/upload/vol06sanouk-vs_m.jpg&amp;imgrefurl=http://www.mamboo.ru/front/iwish.jsp?OBJ=kto1109069087913&amp;BUY_NOW=YES&amp;h=140&amp;w=220&amp;sz=11&amp;hl=ru&amp;start=97&amp;tbnid=pJCQLsKc8TUEFM:&amp;tbnh=68&amp;tbnw=107&amp;prev=/images?q=%D0%BB%D1%8B%D0%B6%D0%B8&amp;start=80&amp;ndsp=20&amp;svnum=10&amp;hl=ru&amp;lr=&amp;sa=N" TargetMode="External"/><Relationship Id="rId5" Type="http://schemas.openxmlformats.org/officeDocument/2006/relationships/hyperlink" Target="http://images.google.ru/imgres?imgurl=http://www.zooclub.ru/photo/birds/336.jpg&amp;imgrefurl=http://www.zooclub.ru/birds/vidy/251.shtml&amp;h=398&amp;w=300&amp;sz=25&amp;hl=ru&amp;start=8&amp;tbnid=hAAdV1_zxtEDdM:&amp;tbnh=124&amp;tbnw=93&amp;prev=/images?q=%D0%B4%D1%8F%D1%82%D0%B5%D0%BB&amp;svnum=10&amp;hl=ru&amp;lr=&amp;sa=G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images.google.ru/imgres?imgurl=http://www.turist.su/descriptions/img/562.jpg&amp;imgrefurl=http://www.turist.su/index.php?description=562&amp;page=&amp;id_vendor=&amp;tnd1=fbee9c014374081e2da1004e81b41afa&amp;h=250&amp;w=250&amp;sz=7&amp;hl=ru&amp;start=5&amp;tbnid=okCe1YtfmBIs2M:&amp;tbnh=111&amp;tbnw=111&amp;prev=/images?q=%D1%82%D0%BE%D0%BF%D0%BE%D1%80&amp;svnum=10&amp;hl=ru&amp;lr=&amp;sa=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524625"/>
            <a:ext cx="1042987" cy="333375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214422"/>
            <a:ext cx="821537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Д а в л е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н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и е  </a:t>
            </a:r>
            <a:endParaRPr lang="ru-RU" sz="8800" b="1" i="1" kern="10" cap="none" spc="50" dirty="0" smtClean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8800" b="1" i="1" kern="10" cap="none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т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вё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р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д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ы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х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 </a:t>
            </a:r>
            <a:r>
              <a:rPr lang="ru-RU" sz="8800" b="1" i="1" kern="10" cap="none" spc="50" dirty="0" err="1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т</a:t>
            </a:r>
            <a:r>
              <a:rPr lang="ru-RU" sz="8800" b="1" i="1" kern="10" cap="none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ел  </a:t>
            </a:r>
            <a:endParaRPr lang="ru-RU" sz="8800" b="1" i="1" cap="none" spc="5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К</a:t>
            </a:r>
            <a:r>
              <a:rPr lang="en-GB" b="1" i="1" dirty="0" err="1" smtClean="0"/>
              <a:t>россворд</a:t>
            </a:r>
            <a:endParaRPr lang="ru-RU" b="1" i="1" dirty="0"/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214810" y="1571612"/>
            <a:ext cx="4929190" cy="4527661"/>
            <a:chOff x="3402" y="340"/>
            <a:chExt cx="2127" cy="266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335" y="2783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140" y="2783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949" y="2783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754" y="278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561" y="278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369" y="2783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175" y="278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981" y="278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790" y="2783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565" y="2783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402" y="2783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5335" y="2561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140" y="2561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949" y="2561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754" y="256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561" y="256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369" y="2561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175" y="256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3981" y="256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790" y="2561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565" y="2561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402" y="2561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5335" y="2339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140" y="2339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949" y="2339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4754" y="233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561" y="233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4369" y="2339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4175" y="233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3981" y="233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3790" y="2339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3565" y="2339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3402" y="2339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5335" y="2117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140" y="2117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949" y="2117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4754" y="2117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4561" y="2117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4369" y="2117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4175" y="2117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3981" y="2117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3790" y="2117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3565" y="2117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3402" y="2117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5335" y="1895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5140" y="1895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4949" y="1895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754" y="1895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561" y="1895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4369" y="1895"/>
              <a:ext cx="193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4175" y="1895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3981" y="1895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3790" y="1895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3565" y="1895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3402" y="1895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5335" y="1673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5140" y="1673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4949" y="1673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4754" y="167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4561" y="1673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4369" y="1673"/>
              <a:ext cx="193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4175" y="1673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3981" y="1673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3790" y="1673"/>
              <a:ext cx="192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 algn="r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1000" b="1" dirty="0">
                  <a:solidFill>
                    <a:srgbClr val="000000"/>
                  </a:solidFill>
                  <a:latin typeface="Arial Cyr" charset="0"/>
                </a:rPr>
                <a:t>3</a:t>
              </a: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3565" y="1673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3402" y="1673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5335" y="1451"/>
              <a:ext cx="193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5140" y="1451"/>
              <a:ext cx="195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949" y="1451"/>
              <a:ext cx="192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4754" y="1451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4561" y="1451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4369" y="1451"/>
              <a:ext cx="193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 algn="r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1000" b="1" dirty="0">
                  <a:solidFill>
                    <a:srgbClr val="000000"/>
                  </a:solidFill>
                  <a:latin typeface="Arial Cyr" charset="0"/>
                </a:rPr>
                <a:t>2</a:t>
              </a:r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4175" y="145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3981" y="1451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3790" y="1451"/>
              <a:ext cx="192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 algn="r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1000" b="1" dirty="0">
                  <a:solidFill>
                    <a:srgbClr val="000000"/>
                  </a:solidFill>
                  <a:latin typeface="Arial Cyr" charset="0"/>
                </a:rPr>
                <a:t>5</a:t>
              </a:r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565" y="1451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3402" y="1451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5335" y="1229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5140" y="1229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4949" y="1229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4754" y="122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4561" y="122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4369" y="1229"/>
              <a:ext cx="193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4175" y="122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3981" y="1229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3790" y="1229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Rectangle 91"/>
            <p:cNvSpPr>
              <a:spLocks noChangeArrowheads="1"/>
            </p:cNvSpPr>
            <p:nvPr/>
          </p:nvSpPr>
          <p:spPr bwMode="auto">
            <a:xfrm>
              <a:off x="3402" y="1229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auto">
            <a:xfrm>
              <a:off x="5335" y="1006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5140" y="1006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>
              <a:off x="4949" y="1006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" name="Rectangle 95"/>
            <p:cNvSpPr>
              <a:spLocks noChangeArrowheads="1"/>
            </p:cNvSpPr>
            <p:nvPr/>
          </p:nvSpPr>
          <p:spPr bwMode="auto">
            <a:xfrm>
              <a:off x="4754" y="1006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4561" y="1006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00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4369" y="1006"/>
              <a:ext cx="193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99" name="Rectangle 98"/>
            <p:cNvSpPr>
              <a:spLocks noChangeArrowheads="1"/>
            </p:cNvSpPr>
            <p:nvPr/>
          </p:nvSpPr>
          <p:spPr bwMode="auto">
            <a:xfrm>
              <a:off x="4175" y="1006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0000FF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FF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3981" y="1006"/>
              <a:ext cx="19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0000FF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FF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3790" y="1006"/>
              <a:ext cx="192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0000FF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FF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3565" y="1006"/>
              <a:ext cx="225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0000FF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0000FF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3402" y="1006"/>
              <a:ext cx="164" cy="2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 algn="r">
                <a:lnSpc>
                  <a:spcPct val="100000"/>
                </a:lnSpc>
                <a:buClr>
                  <a:srgbClr val="0000FF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ru-RU" sz="1000" b="1" dirty="0" smtClean="0">
                  <a:solidFill>
                    <a:srgbClr val="0000FF"/>
                  </a:solidFill>
                  <a:latin typeface="Arial Cyr" charset="0"/>
                </a:rPr>
                <a:t>1</a:t>
              </a:r>
              <a:endParaRPr lang="en-GB" sz="1000" b="1" dirty="0">
                <a:solidFill>
                  <a:srgbClr val="0000FF"/>
                </a:solidFill>
                <a:latin typeface="Arial Cyr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5335" y="784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5140" y="784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4949" y="784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4754" y="784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4561" y="784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4369" y="784"/>
              <a:ext cx="193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4175" y="784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3981" y="784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>
              <a:off x="3790" y="784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3565" y="784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3402" y="784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5335" y="562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>
              <a:off x="5140" y="562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>
              <a:off x="4949" y="562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4754" y="562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>
              <a:off x="4561" y="562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4369" y="562"/>
              <a:ext cx="193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>
                <a:lnSpc>
                  <a:spcPct val="100000"/>
                </a:lnSpc>
                <a:buClr>
                  <a:srgbClr val="FF99CC"/>
                </a:buClr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sz="900">
                  <a:solidFill>
                    <a:srgbClr val="FF99CC"/>
                  </a:solidFill>
                  <a:latin typeface="Arial Cyr" charset="0"/>
                </a:rPr>
                <a:t> </a:t>
              </a:r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>
              <a:off x="4175" y="562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3981" y="562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" name="Rectangle 122"/>
            <p:cNvSpPr>
              <a:spLocks noChangeArrowheads="1"/>
            </p:cNvSpPr>
            <p:nvPr/>
          </p:nvSpPr>
          <p:spPr bwMode="auto">
            <a:xfrm>
              <a:off x="3790" y="562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3565" y="562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3402" y="562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5335" y="340"/>
              <a:ext cx="193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5140" y="340"/>
              <a:ext cx="19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4949" y="340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4754" y="340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1" name="Rectangle 130"/>
            <p:cNvSpPr>
              <a:spLocks noChangeArrowheads="1"/>
            </p:cNvSpPr>
            <p:nvPr/>
          </p:nvSpPr>
          <p:spPr bwMode="auto">
            <a:xfrm>
              <a:off x="4369" y="340"/>
              <a:ext cx="193" cy="222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b"/>
            <a:lstStyle/>
            <a:p>
              <a:pPr marL="339725" indent="-339725" algn="r">
                <a:lnSpc>
                  <a:spcPct val="100000"/>
                </a:lnSpc>
                <a:buFont typeface="Arial Cyr" charset="0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ru-RU" sz="1000" b="1" dirty="0" smtClean="0">
                  <a:solidFill>
                    <a:srgbClr val="000000"/>
                  </a:solidFill>
                  <a:latin typeface="Arial Cyr" charset="0"/>
                </a:rPr>
                <a:t>4</a:t>
              </a:r>
              <a:endParaRPr lang="en-GB" sz="1000" b="1" dirty="0">
                <a:solidFill>
                  <a:srgbClr val="000000"/>
                </a:solidFill>
                <a:latin typeface="Arial Cyr" charset="0"/>
              </a:endParaRPr>
            </a:p>
          </p:txBody>
        </p:sp>
        <p:sp>
          <p:nvSpPr>
            <p:cNvPr id="132" name="Rectangle 131"/>
            <p:cNvSpPr>
              <a:spLocks noChangeArrowheads="1"/>
            </p:cNvSpPr>
            <p:nvPr/>
          </p:nvSpPr>
          <p:spPr bwMode="auto">
            <a:xfrm>
              <a:off x="4175" y="340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" name="Rectangle 132"/>
            <p:cNvSpPr>
              <a:spLocks noChangeArrowheads="1"/>
            </p:cNvSpPr>
            <p:nvPr/>
          </p:nvSpPr>
          <p:spPr bwMode="auto">
            <a:xfrm>
              <a:off x="3981" y="340"/>
              <a:ext cx="19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3790" y="340"/>
              <a:ext cx="192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3565" y="340"/>
              <a:ext cx="225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3402" y="340"/>
              <a:ext cx="164" cy="2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7" name="Line 136"/>
            <p:cNvSpPr>
              <a:spLocks noChangeShapeType="1"/>
            </p:cNvSpPr>
            <p:nvPr/>
          </p:nvSpPr>
          <p:spPr bwMode="auto">
            <a:xfrm>
              <a:off x="3402" y="340"/>
              <a:ext cx="967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37"/>
            <p:cNvSpPr>
              <a:spLocks noChangeShapeType="1"/>
            </p:cNvSpPr>
            <p:nvPr/>
          </p:nvSpPr>
          <p:spPr bwMode="auto">
            <a:xfrm>
              <a:off x="3402" y="3005"/>
              <a:ext cx="388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Line 138"/>
            <p:cNvSpPr>
              <a:spLocks noChangeShapeType="1"/>
            </p:cNvSpPr>
            <p:nvPr/>
          </p:nvSpPr>
          <p:spPr bwMode="auto">
            <a:xfrm>
              <a:off x="3402" y="340"/>
              <a:ext cx="1" cy="66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Line 139"/>
            <p:cNvSpPr>
              <a:spLocks noChangeShapeType="1"/>
            </p:cNvSpPr>
            <p:nvPr/>
          </p:nvSpPr>
          <p:spPr bwMode="auto">
            <a:xfrm>
              <a:off x="5528" y="340"/>
              <a:ext cx="1" cy="111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Line 140"/>
            <p:cNvSpPr>
              <a:spLocks noChangeShapeType="1"/>
            </p:cNvSpPr>
            <p:nvPr/>
          </p:nvSpPr>
          <p:spPr bwMode="auto">
            <a:xfrm>
              <a:off x="4369" y="340"/>
              <a:ext cx="193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Line 141"/>
            <p:cNvSpPr>
              <a:spLocks noChangeShapeType="1"/>
            </p:cNvSpPr>
            <p:nvPr/>
          </p:nvSpPr>
          <p:spPr bwMode="auto">
            <a:xfrm>
              <a:off x="4561" y="340"/>
              <a:ext cx="967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Line 142"/>
            <p:cNvSpPr>
              <a:spLocks noChangeShapeType="1"/>
            </p:cNvSpPr>
            <p:nvPr/>
          </p:nvSpPr>
          <p:spPr bwMode="auto">
            <a:xfrm>
              <a:off x="4369" y="562"/>
              <a:ext cx="193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>
              <a:off x="4369" y="340"/>
              <a:ext cx="1" cy="17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Line 144"/>
            <p:cNvSpPr>
              <a:spLocks noChangeShapeType="1"/>
            </p:cNvSpPr>
            <p:nvPr/>
          </p:nvSpPr>
          <p:spPr bwMode="auto">
            <a:xfrm>
              <a:off x="4561" y="340"/>
              <a:ext cx="1" cy="17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Line 145"/>
            <p:cNvSpPr>
              <a:spLocks noChangeShapeType="1"/>
            </p:cNvSpPr>
            <p:nvPr/>
          </p:nvSpPr>
          <p:spPr bwMode="auto">
            <a:xfrm>
              <a:off x="4369" y="784"/>
              <a:ext cx="193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Line 146"/>
            <p:cNvSpPr>
              <a:spLocks noChangeShapeType="1"/>
            </p:cNvSpPr>
            <p:nvPr/>
          </p:nvSpPr>
          <p:spPr bwMode="auto">
            <a:xfrm>
              <a:off x="3402" y="1006"/>
              <a:ext cx="1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Line 147"/>
            <p:cNvSpPr>
              <a:spLocks noChangeShapeType="1"/>
            </p:cNvSpPr>
            <p:nvPr/>
          </p:nvSpPr>
          <p:spPr bwMode="auto">
            <a:xfrm>
              <a:off x="3402" y="1229"/>
              <a:ext cx="1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Line 148"/>
            <p:cNvSpPr>
              <a:spLocks noChangeShapeType="1"/>
            </p:cNvSpPr>
            <p:nvPr/>
          </p:nvSpPr>
          <p:spPr bwMode="auto">
            <a:xfrm>
              <a:off x="3402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149"/>
            <p:cNvSpPr>
              <a:spLocks noChangeShapeType="1"/>
            </p:cNvSpPr>
            <p:nvPr/>
          </p:nvSpPr>
          <p:spPr bwMode="auto">
            <a:xfrm>
              <a:off x="3402" y="1229"/>
              <a:ext cx="1" cy="1777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Line 150"/>
            <p:cNvSpPr>
              <a:spLocks noChangeShapeType="1"/>
            </p:cNvSpPr>
            <p:nvPr/>
          </p:nvSpPr>
          <p:spPr bwMode="auto">
            <a:xfrm>
              <a:off x="3565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Line 151"/>
            <p:cNvSpPr>
              <a:spLocks noChangeShapeType="1"/>
            </p:cNvSpPr>
            <p:nvPr/>
          </p:nvSpPr>
          <p:spPr bwMode="auto">
            <a:xfrm>
              <a:off x="3790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Line 152"/>
            <p:cNvSpPr>
              <a:spLocks noChangeShapeType="1"/>
            </p:cNvSpPr>
            <p:nvPr/>
          </p:nvSpPr>
          <p:spPr bwMode="auto">
            <a:xfrm>
              <a:off x="3981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Line 153"/>
            <p:cNvSpPr>
              <a:spLocks noChangeShapeType="1"/>
            </p:cNvSpPr>
            <p:nvPr/>
          </p:nvSpPr>
          <p:spPr bwMode="auto">
            <a:xfrm>
              <a:off x="4175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Line 154"/>
            <p:cNvSpPr>
              <a:spLocks noChangeShapeType="1"/>
            </p:cNvSpPr>
            <p:nvPr/>
          </p:nvSpPr>
          <p:spPr bwMode="auto">
            <a:xfrm>
              <a:off x="4754" y="1006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Line 155"/>
            <p:cNvSpPr>
              <a:spLocks noChangeShapeType="1"/>
            </p:cNvSpPr>
            <p:nvPr/>
          </p:nvSpPr>
          <p:spPr bwMode="auto">
            <a:xfrm>
              <a:off x="4369" y="1451"/>
              <a:ext cx="115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Line 156"/>
            <p:cNvSpPr>
              <a:spLocks noChangeShapeType="1"/>
            </p:cNvSpPr>
            <p:nvPr/>
          </p:nvSpPr>
          <p:spPr bwMode="auto">
            <a:xfrm>
              <a:off x="3790" y="1451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Line 157"/>
            <p:cNvSpPr>
              <a:spLocks noChangeShapeType="1"/>
            </p:cNvSpPr>
            <p:nvPr/>
          </p:nvSpPr>
          <p:spPr bwMode="auto">
            <a:xfrm>
              <a:off x="3790" y="1673"/>
              <a:ext cx="173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Line 158"/>
            <p:cNvSpPr>
              <a:spLocks noChangeShapeType="1"/>
            </p:cNvSpPr>
            <p:nvPr/>
          </p:nvSpPr>
          <p:spPr bwMode="auto">
            <a:xfrm>
              <a:off x="3790" y="1451"/>
              <a:ext cx="1" cy="155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Line 159"/>
            <p:cNvSpPr>
              <a:spLocks noChangeShapeType="1"/>
            </p:cNvSpPr>
            <p:nvPr/>
          </p:nvSpPr>
          <p:spPr bwMode="auto">
            <a:xfrm>
              <a:off x="3981" y="1451"/>
              <a:ext cx="1" cy="155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Line 160"/>
            <p:cNvSpPr>
              <a:spLocks noChangeShapeType="1"/>
            </p:cNvSpPr>
            <p:nvPr/>
          </p:nvSpPr>
          <p:spPr bwMode="auto">
            <a:xfrm>
              <a:off x="4754" y="1451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Line 161"/>
            <p:cNvSpPr>
              <a:spLocks noChangeShapeType="1"/>
            </p:cNvSpPr>
            <p:nvPr/>
          </p:nvSpPr>
          <p:spPr bwMode="auto">
            <a:xfrm>
              <a:off x="4949" y="1451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Line 162"/>
            <p:cNvSpPr>
              <a:spLocks noChangeShapeType="1"/>
            </p:cNvSpPr>
            <p:nvPr/>
          </p:nvSpPr>
          <p:spPr bwMode="auto">
            <a:xfrm>
              <a:off x="5140" y="1451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Line 163"/>
            <p:cNvSpPr>
              <a:spLocks noChangeShapeType="1"/>
            </p:cNvSpPr>
            <p:nvPr/>
          </p:nvSpPr>
          <p:spPr bwMode="auto">
            <a:xfrm>
              <a:off x="5335" y="1451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Line 164"/>
            <p:cNvSpPr>
              <a:spLocks noChangeShapeType="1"/>
            </p:cNvSpPr>
            <p:nvPr/>
          </p:nvSpPr>
          <p:spPr bwMode="auto">
            <a:xfrm>
              <a:off x="5528" y="1451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Line 165"/>
            <p:cNvSpPr>
              <a:spLocks noChangeShapeType="1"/>
            </p:cNvSpPr>
            <p:nvPr/>
          </p:nvSpPr>
          <p:spPr bwMode="auto">
            <a:xfrm>
              <a:off x="5528" y="1673"/>
              <a:ext cx="1" cy="1333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Line 166"/>
            <p:cNvSpPr>
              <a:spLocks noChangeShapeType="1"/>
            </p:cNvSpPr>
            <p:nvPr/>
          </p:nvSpPr>
          <p:spPr bwMode="auto">
            <a:xfrm>
              <a:off x="3790" y="1895"/>
              <a:ext cx="7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Line 167"/>
            <p:cNvSpPr>
              <a:spLocks noChangeShapeType="1"/>
            </p:cNvSpPr>
            <p:nvPr/>
          </p:nvSpPr>
          <p:spPr bwMode="auto">
            <a:xfrm>
              <a:off x="4175" y="1673"/>
              <a:ext cx="1" cy="2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Line 168"/>
            <p:cNvSpPr>
              <a:spLocks noChangeShapeType="1"/>
            </p:cNvSpPr>
            <p:nvPr/>
          </p:nvSpPr>
          <p:spPr bwMode="auto">
            <a:xfrm>
              <a:off x="3790" y="2117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Line 169"/>
            <p:cNvSpPr>
              <a:spLocks noChangeShapeType="1"/>
            </p:cNvSpPr>
            <p:nvPr/>
          </p:nvSpPr>
          <p:spPr bwMode="auto">
            <a:xfrm>
              <a:off x="4369" y="2117"/>
              <a:ext cx="193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Line 170"/>
            <p:cNvSpPr>
              <a:spLocks noChangeShapeType="1"/>
            </p:cNvSpPr>
            <p:nvPr/>
          </p:nvSpPr>
          <p:spPr bwMode="auto">
            <a:xfrm>
              <a:off x="3790" y="2339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Line 171"/>
            <p:cNvSpPr>
              <a:spLocks noChangeShapeType="1"/>
            </p:cNvSpPr>
            <p:nvPr/>
          </p:nvSpPr>
          <p:spPr bwMode="auto">
            <a:xfrm>
              <a:off x="3790" y="2561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Line 172"/>
            <p:cNvSpPr>
              <a:spLocks noChangeShapeType="1"/>
            </p:cNvSpPr>
            <p:nvPr/>
          </p:nvSpPr>
          <p:spPr bwMode="auto">
            <a:xfrm>
              <a:off x="3790" y="2783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Line 173"/>
            <p:cNvSpPr>
              <a:spLocks noChangeShapeType="1"/>
            </p:cNvSpPr>
            <p:nvPr/>
          </p:nvSpPr>
          <p:spPr bwMode="auto">
            <a:xfrm>
              <a:off x="3790" y="3005"/>
              <a:ext cx="1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Line 174"/>
            <p:cNvSpPr>
              <a:spLocks noChangeShapeType="1"/>
            </p:cNvSpPr>
            <p:nvPr/>
          </p:nvSpPr>
          <p:spPr bwMode="auto">
            <a:xfrm>
              <a:off x="3981" y="3005"/>
              <a:ext cx="1547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6" name="Прямоугольник 175"/>
          <p:cNvSpPr/>
          <p:nvPr/>
        </p:nvSpPr>
        <p:spPr>
          <a:xfrm>
            <a:off x="142844" y="1500174"/>
            <a:ext cx="4572000" cy="40831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0225" indent="-530225">
              <a:lnSpc>
                <a:spcPct val="100000"/>
              </a:lnSpc>
              <a:spcBef>
                <a:spcPts val="700"/>
              </a:spcBef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sz="2800" dirty="0" smtClean="0"/>
              <a:t> </a:t>
            </a:r>
          </a:p>
          <a:p>
            <a:pPr marL="530225" indent="-530225" algn="ctr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None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b="1" dirty="0" err="1"/>
              <a:t>Разгадайте</a:t>
            </a:r>
            <a:r>
              <a:rPr lang="en-GB" b="1" dirty="0"/>
              <a:t> </a:t>
            </a:r>
            <a:r>
              <a:rPr lang="en-GB" b="1" dirty="0" err="1"/>
              <a:t>кроссворд</a:t>
            </a:r>
            <a:endParaRPr lang="en-GB" b="1" dirty="0"/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None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b="1" i="1" dirty="0" err="1"/>
              <a:t>По</a:t>
            </a:r>
            <a:r>
              <a:rPr lang="en-GB" b="1" i="1" dirty="0"/>
              <a:t> </a:t>
            </a:r>
            <a:r>
              <a:rPr lang="en-GB" b="1" i="1" dirty="0" err="1"/>
              <a:t>горизонтали</a:t>
            </a:r>
            <a:r>
              <a:rPr lang="en-GB" b="1" i="1" dirty="0"/>
              <a:t>:</a:t>
            </a:r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AutoNum type="arabicPeriod"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dirty="0" err="1"/>
              <a:t>Единица</a:t>
            </a:r>
            <a:r>
              <a:rPr lang="en-GB" dirty="0"/>
              <a:t> </a:t>
            </a:r>
            <a:r>
              <a:rPr lang="en-GB" dirty="0" err="1"/>
              <a:t>измерения</a:t>
            </a:r>
            <a:r>
              <a:rPr lang="en-GB" dirty="0"/>
              <a:t> </a:t>
            </a:r>
            <a:r>
              <a:rPr lang="en-GB" dirty="0" err="1"/>
              <a:t>давления</a:t>
            </a:r>
            <a:endParaRPr lang="en-GB" dirty="0"/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AutoNum type="arabicPeriod"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dirty="0" err="1" smtClean="0"/>
              <a:t>Единица</a:t>
            </a:r>
            <a:r>
              <a:rPr lang="en-GB" dirty="0" smtClean="0"/>
              <a:t> </a:t>
            </a:r>
            <a:r>
              <a:rPr lang="en-GB" dirty="0" err="1"/>
              <a:t>измерения</a:t>
            </a:r>
            <a:r>
              <a:rPr lang="en-GB" dirty="0"/>
              <a:t> </a:t>
            </a:r>
            <a:r>
              <a:rPr lang="en-GB" dirty="0" err="1"/>
              <a:t>силы</a:t>
            </a:r>
            <a:endParaRPr lang="en-GB" dirty="0"/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AutoNum type="arabicPeriod"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dirty="0" err="1"/>
              <a:t>Приспособление</a:t>
            </a:r>
            <a:r>
              <a:rPr lang="en-GB" dirty="0"/>
              <a:t>, </a:t>
            </a:r>
            <a:r>
              <a:rPr lang="en-GB" dirty="0" err="1"/>
              <a:t>уменьшающее</a:t>
            </a:r>
            <a:r>
              <a:rPr lang="en-GB" dirty="0"/>
              <a:t> </a:t>
            </a:r>
            <a:r>
              <a:rPr lang="en-GB" dirty="0" err="1"/>
              <a:t>давление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снег</a:t>
            </a:r>
            <a:r>
              <a:rPr lang="en-GB" dirty="0"/>
              <a:t>.</a:t>
            </a:r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None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b="1" i="1" dirty="0" err="1"/>
              <a:t>По</a:t>
            </a:r>
            <a:r>
              <a:rPr lang="en-GB" b="1" i="1" dirty="0"/>
              <a:t> </a:t>
            </a:r>
            <a:r>
              <a:rPr lang="en-GB" b="1" i="1" dirty="0" err="1"/>
              <a:t>вертикали</a:t>
            </a:r>
            <a:r>
              <a:rPr lang="en-GB" b="1" i="1" dirty="0"/>
              <a:t>:</a:t>
            </a:r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None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dirty="0"/>
              <a:t>4. </a:t>
            </a:r>
            <a:r>
              <a:rPr lang="ru-RU" dirty="0" smtClean="0"/>
              <a:t>     </a:t>
            </a:r>
            <a:r>
              <a:rPr lang="en-GB" dirty="0" err="1" smtClean="0"/>
              <a:t>Величина</a:t>
            </a:r>
            <a:r>
              <a:rPr lang="en-GB" dirty="0"/>
              <a:t>, </a:t>
            </a:r>
            <a:r>
              <a:rPr lang="en-GB" dirty="0" err="1"/>
              <a:t>равная</a:t>
            </a:r>
            <a:r>
              <a:rPr lang="en-GB" dirty="0"/>
              <a:t> </a:t>
            </a:r>
            <a:r>
              <a:rPr lang="en-GB" dirty="0" err="1"/>
              <a:t>отношению</a:t>
            </a:r>
            <a:r>
              <a:rPr lang="en-GB" dirty="0"/>
              <a:t> </a:t>
            </a:r>
            <a:r>
              <a:rPr lang="en-GB" dirty="0" err="1"/>
              <a:t>силы</a:t>
            </a:r>
            <a:r>
              <a:rPr lang="en-GB" dirty="0"/>
              <a:t> к </a:t>
            </a:r>
            <a:r>
              <a:rPr lang="en-GB" dirty="0" err="1"/>
              <a:t>площади</a:t>
            </a:r>
            <a:r>
              <a:rPr lang="en-GB" dirty="0"/>
              <a:t> </a:t>
            </a:r>
            <a:r>
              <a:rPr lang="en-GB" dirty="0" err="1"/>
              <a:t>поверхности</a:t>
            </a:r>
            <a:endParaRPr lang="en-GB" dirty="0"/>
          </a:p>
          <a:p>
            <a:pPr marL="530225" indent="-530225">
              <a:lnSpc>
                <a:spcPct val="100000"/>
              </a:lnSpc>
              <a:spcBef>
                <a:spcPts val="450"/>
              </a:spcBef>
              <a:buFont typeface="Comic Sans MS" pitchFamily="64" charset="0"/>
              <a:buNone/>
              <a:tabLst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dirty="0"/>
              <a:t>5. </a:t>
            </a:r>
            <a:r>
              <a:rPr lang="ru-RU" dirty="0" smtClean="0"/>
              <a:t>     </a:t>
            </a:r>
            <a:r>
              <a:rPr lang="en-GB" dirty="0" err="1" smtClean="0"/>
              <a:t>Величина</a:t>
            </a:r>
            <a:r>
              <a:rPr lang="en-GB" dirty="0"/>
              <a:t>, </a:t>
            </a:r>
            <a:r>
              <a:rPr lang="en-GB" dirty="0" err="1"/>
              <a:t>перпендикулярно</a:t>
            </a:r>
            <a:r>
              <a:rPr lang="en-GB" dirty="0"/>
              <a:t> </a:t>
            </a:r>
            <a:r>
              <a:rPr lang="en-GB" dirty="0" err="1"/>
              <a:t>которой</a:t>
            </a:r>
            <a:r>
              <a:rPr lang="en-GB" dirty="0"/>
              <a:t> </a:t>
            </a:r>
            <a:r>
              <a:rPr lang="en-GB" dirty="0" err="1"/>
              <a:t>действует</a:t>
            </a:r>
            <a:r>
              <a:rPr lang="en-GB" dirty="0"/>
              <a:t> </a:t>
            </a:r>
            <a:r>
              <a:rPr lang="en-GB" dirty="0" err="1"/>
              <a:t>сила</a:t>
            </a:r>
            <a:r>
              <a:rPr lang="en-GB" dirty="0"/>
              <a:t> </a:t>
            </a:r>
            <a:r>
              <a:rPr lang="en-GB" dirty="0" err="1"/>
              <a:t>давления</a:t>
            </a:r>
            <a:r>
              <a:rPr lang="en-GB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714620"/>
            <a:ext cx="7715304" cy="4000528"/>
          </a:xfrm>
        </p:spPr>
        <p:txBody>
          <a:bodyPr>
            <a:normAutofit/>
          </a:bodyPr>
          <a:lstStyle/>
          <a:p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Вышел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слон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лесную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дорожку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</a:p>
          <a:p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Наступил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муравью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ножку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</a:p>
          <a:p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вежливо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очень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сказал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муравью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</a:p>
          <a:p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Можешь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наступить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мою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».</a:t>
            </a:r>
          </a:p>
          <a:p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Одинаковый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результат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получится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 </a:t>
            </a:r>
            <a:r>
              <a:rPr lang="en-GB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итоге</a:t>
            </a:r>
            <a:r>
              <a:rPr lang="en-GB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9" y="188912"/>
            <a:ext cx="3317231" cy="2382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764363"/>
            <a:ext cx="1426812" cy="17597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9" descr="AMORGANI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57224" y="1142984"/>
            <a:ext cx="1871662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Равнобедренный треугольник 12"/>
          <p:cNvSpPr/>
          <p:nvPr/>
        </p:nvSpPr>
        <p:spPr>
          <a:xfrm>
            <a:off x="785786" y="1071546"/>
            <a:ext cx="1714512" cy="1143008"/>
          </a:xfrm>
          <a:prstGeom prst="triangl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 =P*S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 rot="20016797">
            <a:off x="173085" y="525817"/>
            <a:ext cx="1857388" cy="571504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P=F/S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285728"/>
            <a:ext cx="6072230" cy="35719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Давление = Сила давления / площадь опоры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785794"/>
            <a:ext cx="6000792" cy="535785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оставьте текст из фрагментов </a:t>
            </a:r>
            <a:r>
              <a:rPr lang="ru-RU" sz="2400" b="1" dirty="0" smtClean="0">
                <a:solidFill>
                  <a:srgbClr val="D60093"/>
                </a:solidFill>
              </a:rPr>
              <a:t>А, Б, В, Г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             </a:t>
            </a:r>
            <a:r>
              <a:rPr lang="ru-RU" sz="2400" b="1" dirty="0" smtClean="0">
                <a:solidFill>
                  <a:srgbClr val="003399"/>
                </a:solidFill>
              </a:rPr>
              <a:t>Если известны</a:t>
            </a:r>
            <a:r>
              <a:rPr lang="ru-RU" sz="2400" b="1" dirty="0" smtClean="0"/>
              <a:t> …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А.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... давление и площадь опоры, …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2 … сила давления и давление, …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3 … сила давления и площадь опоры, …</a:t>
            </a:r>
          </a:p>
          <a:p>
            <a:r>
              <a:rPr lang="ru-RU" sz="2400" b="1" dirty="0" smtClean="0"/>
              <a:t>              </a:t>
            </a:r>
            <a:r>
              <a:rPr lang="ru-RU" sz="2400" b="1" dirty="0" smtClean="0">
                <a:solidFill>
                  <a:srgbClr val="003399"/>
                </a:solidFill>
              </a:rPr>
              <a:t>то можно рассчитать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Б.</a:t>
            </a: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… давление …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2 … силу давления …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3 … площадь опоры …</a:t>
            </a:r>
          </a:p>
          <a:p>
            <a:r>
              <a:rPr lang="ru-RU" sz="2400" b="1" dirty="0" smtClean="0"/>
              <a:t>               </a:t>
            </a:r>
            <a:r>
              <a:rPr lang="ru-RU" sz="2400" b="1" dirty="0" smtClean="0">
                <a:solidFill>
                  <a:srgbClr val="003399"/>
                </a:solidFill>
              </a:rPr>
              <a:t>по формуле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В.</a:t>
            </a: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…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  <a:r>
              <a:rPr lang="ru-RU" sz="2400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 S.          2 … p * S.           3 … F</a:t>
            </a:r>
            <a:r>
              <a:rPr lang="ru-RU" sz="2400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 p</a:t>
            </a:r>
          </a:p>
          <a:p>
            <a:r>
              <a:rPr lang="ru-RU" sz="2400" b="1" dirty="0" smtClean="0"/>
              <a:t>               </a:t>
            </a:r>
            <a:r>
              <a:rPr lang="ru-RU" sz="2400" b="1" dirty="0" smtClean="0">
                <a:solidFill>
                  <a:srgbClr val="003399"/>
                </a:solidFill>
              </a:rPr>
              <a:t>Единицей измерения будет: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Г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 1 … Н.               2 … м</a:t>
            </a:r>
            <a:r>
              <a:rPr lang="ru-RU" sz="24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            3 … Па.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14282" y="142852"/>
            <a:ext cx="892971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</a:rPr>
              <a:t>Одинаковое ли </a:t>
            </a:r>
            <a:r>
              <a:rPr lang="ru-RU" sz="2800" b="1" dirty="0">
                <a:solidFill>
                  <a:srgbClr val="003399"/>
                </a:solidFill>
                <a:latin typeface="Times New Roman" pitchFamily="18" charset="0"/>
              </a:rPr>
              <a:t>давление</a:t>
            </a:r>
            <a:r>
              <a:rPr lang="ru-RU" sz="2800" b="1" dirty="0">
                <a:latin typeface="Times New Roman" pitchFamily="18" charset="0"/>
              </a:rPr>
              <a:t> на пол производят кирпичи,</a:t>
            </a:r>
          </a:p>
          <a:p>
            <a:r>
              <a:rPr lang="ru-RU" sz="2800" b="1" dirty="0">
                <a:latin typeface="Times New Roman" pitchFamily="18" charset="0"/>
              </a:rPr>
              <a:t>расположенные так, как показано на рисунке?</a:t>
            </a:r>
          </a:p>
          <a:p>
            <a:pPr algn="ctr"/>
            <a:r>
              <a:rPr lang="ru-RU" sz="2800" b="1" dirty="0">
                <a:latin typeface="Times New Roman" pitchFamily="18" charset="0"/>
              </a:rPr>
              <a:t>А </a:t>
            </a:r>
            <a:r>
              <a:rPr lang="ru-RU" sz="2800" b="1" dirty="0">
                <a:solidFill>
                  <a:srgbClr val="003399"/>
                </a:solidFill>
                <a:latin typeface="Times New Roman" pitchFamily="18" charset="0"/>
              </a:rPr>
              <a:t>сила давления</a:t>
            </a:r>
            <a:r>
              <a:rPr lang="ru-RU" sz="2800" b="1" dirty="0">
                <a:latin typeface="Times New Roman" pitchFamily="18" charset="0"/>
              </a:rPr>
              <a:t>?</a:t>
            </a:r>
          </a:p>
        </p:txBody>
      </p:sp>
      <p:sp>
        <p:nvSpPr>
          <p:cNvPr id="11267" name="Rectangle 5" descr="Пробка"/>
          <p:cNvSpPr>
            <a:spLocks noChangeArrowheads="1"/>
          </p:cNvSpPr>
          <p:nvPr/>
        </p:nvSpPr>
        <p:spPr bwMode="auto">
          <a:xfrm>
            <a:off x="3348038" y="213360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6" descr="Пробка"/>
          <p:cNvSpPr>
            <a:spLocks noChangeArrowheads="1"/>
          </p:cNvSpPr>
          <p:nvPr/>
        </p:nvSpPr>
        <p:spPr bwMode="auto">
          <a:xfrm>
            <a:off x="684213" y="342900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Rectangle 7" descr="Пробка"/>
          <p:cNvSpPr>
            <a:spLocks noChangeArrowheads="1"/>
          </p:cNvSpPr>
          <p:nvPr/>
        </p:nvSpPr>
        <p:spPr bwMode="auto">
          <a:xfrm>
            <a:off x="684213" y="386080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8" descr="Пробка"/>
          <p:cNvSpPr>
            <a:spLocks noChangeArrowheads="1"/>
          </p:cNvSpPr>
          <p:nvPr/>
        </p:nvSpPr>
        <p:spPr bwMode="auto">
          <a:xfrm>
            <a:off x="3348038" y="299720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Rectangle 9" descr="Пробка"/>
          <p:cNvSpPr>
            <a:spLocks noChangeArrowheads="1"/>
          </p:cNvSpPr>
          <p:nvPr/>
        </p:nvSpPr>
        <p:spPr bwMode="auto">
          <a:xfrm>
            <a:off x="3348038" y="256540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Rectangle 10" descr="Пробка"/>
          <p:cNvSpPr>
            <a:spLocks noChangeArrowheads="1"/>
          </p:cNvSpPr>
          <p:nvPr/>
        </p:nvSpPr>
        <p:spPr bwMode="auto">
          <a:xfrm rot="-5400000">
            <a:off x="610394" y="2348707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Rectangle 11" descr="Пробка"/>
          <p:cNvSpPr>
            <a:spLocks noChangeArrowheads="1"/>
          </p:cNvSpPr>
          <p:nvPr/>
        </p:nvSpPr>
        <p:spPr bwMode="auto">
          <a:xfrm>
            <a:off x="6443663" y="5229225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Rectangle 12" descr="Пробка"/>
          <p:cNvSpPr>
            <a:spLocks noChangeArrowheads="1"/>
          </p:cNvSpPr>
          <p:nvPr/>
        </p:nvSpPr>
        <p:spPr bwMode="auto">
          <a:xfrm rot="-5400000">
            <a:off x="6444456" y="4148932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Rectangle 13" descr="Пробка"/>
          <p:cNvSpPr>
            <a:spLocks noChangeArrowheads="1"/>
          </p:cNvSpPr>
          <p:nvPr/>
        </p:nvSpPr>
        <p:spPr bwMode="auto">
          <a:xfrm rot="-5400000">
            <a:off x="6444456" y="2421732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Rectangle 14" descr="Пробка"/>
          <p:cNvSpPr>
            <a:spLocks noChangeArrowheads="1"/>
          </p:cNvSpPr>
          <p:nvPr/>
        </p:nvSpPr>
        <p:spPr bwMode="auto">
          <a:xfrm rot="-5400000">
            <a:off x="3563144" y="5445919"/>
            <a:ext cx="1728788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Rectangle 15" descr="Пробка"/>
          <p:cNvSpPr>
            <a:spLocks noChangeArrowheads="1"/>
          </p:cNvSpPr>
          <p:nvPr/>
        </p:nvSpPr>
        <p:spPr bwMode="auto">
          <a:xfrm rot="-5400000">
            <a:off x="610394" y="5085557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Rectangle 16" descr="Пробка"/>
          <p:cNvSpPr>
            <a:spLocks noChangeArrowheads="1"/>
          </p:cNvSpPr>
          <p:nvPr/>
        </p:nvSpPr>
        <p:spPr bwMode="auto">
          <a:xfrm>
            <a:off x="611188" y="6165850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Rectangle 17" descr="Пробка"/>
          <p:cNvSpPr>
            <a:spLocks noChangeArrowheads="1"/>
          </p:cNvSpPr>
          <p:nvPr/>
        </p:nvSpPr>
        <p:spPr bwMode="auto">
          <a:xfrm>
            <a:off x="3563938" y="4365625"/>
            <a:ext cx="1728787" cy="4318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611188" y="24209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Verdana" pitchFamily="34" charset="0"/>
              </a:rPr>
              <a:t>1.</a:t>
            </a:r>
          </a:p>
        </p:txBody>
      </p:sp>
      <p:sp>
        <p:nvSpPr>
          <p:cNvPr id="11281" name="Text Box 19"/>
          <p:cNvSpPr txBox="1">
            <a:spLocks noChangeArrowheads="1"/>
          </p:cNvSpPr>
          <p:nvPr/>
        </p:nvSpPr>
        <p:spPr bwMode="auto">
          <a:xfrm>
            <a:off x="2627313" y="24209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Verdana" pitchFamily="34" charset="0"/>
              </a:rPr>
              <a:t>2.</a:t>
            </a:r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>
            <a:off x="6443663" y="24209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Verdana" pitchFamily="34" charset="0"/>
              </a:rPr>
              <a:t>3.</a:t>
            </a:r>
          </a:p>
        </p:txBody>
      </p:sp>
      <p:sp>
        <p:nvSpPr>
          <p:cNvPr id="11283" name="Text Box 21"/>
          <p:cNvSpPr txBox="1">
            <a:spLocks noChangeArrowheads="1"/>
          </p:cNvSpPr>
          <p:nvPr/>
        </p:nvSpPr>
        <p:spPr bwMode="auto">
          <a:xfrm>
            <a:off x="468313" y="4797425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Verdana" pitchFamily="34" charset="0"/>
              </a:rPr>
              <a:t>4.</a:t>
            </a:r>
          </a:p>
        </p:txBody>
      </p:sp>
      <p:sp>
        <p:nvSpPr>
          <p:cNvPr id="11284" name="Text Box 22"/>
          <p:cNvSpPr txBox="1">
            <a:spLocks noChangeArrowheads="1"/>
          </p:cNvSpPr>
          <p:nvPr/>
        </p:nvSpPr>
        <p:spPr bwMode="auto">
          <a:xfrm>
            <a:off x="2700338" y="47974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Verdana" pitchFamily="34" charset="0"/>
              </a:rPr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Задание № 3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4" descr="i?id=25682145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2089150" cy="1439863"/>
          </a:xfrm>
          <a:prstGeom prst="rect">
            <a:avLst/>
          </a:prstGeom>
          <a:noFill/>
        </p:spPr>
      </p:pic>
      <p:pic>
        <p:nvPicPr>
          <p:cNvPr id="6" name="Picture 6" descr="mvc-032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714620"/>
            <a:ext cx="2087563" cy="1728787"/>
          </a:xfrm>
          <a:prstGeom prst="rect">
            <a:avLst/>
          </a:prstGeom>
          <a:noFill/>
        </p:spPr>
      </p:pic>
      <p:pic>
        <p:nvPicPr>
          <p:cNvPr id="7" name="Picture 7" descr="33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643182"/>
            <a:ext cx="1728788" cy="1800225"/>
          </a:xfrm>
          <a:prstGeom prst="rect">
            <a:avLst/>
          </a:prstGeom>
          <a:noFill/>
        </p:spPr>
      </p:pic>
      <p:pic>
        <p:nvPicPr>
          <p:cNvPr id="8" name="Picture 9" descr="radkevich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4786322"/>
            <a:ext cx="2376488" cy="1655763"/>
          </a:xfrm>
          <a:prstGeom prst="rect">
            <a:avLst/>
          </a:prstGeom>
          <a:noFill/>
        </p:spPr>
      </p:pic>
      <p:pic>
        <p:nvPicPr>
          <p:cNvPr id="9" name="Picture 8" descr="562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87450" y="4652963"/>
            <a:ext cx="2160588" cy="1633537"/>
          </a:xfrm>
          <a:prstGeom prst="rect">
            <a:avLst/>
          </a:prstGeom>
          <a:noFill/>
        </p:spPr>
      </p:pic>
      <p:pic>
        <p:nvPicPr>
          <p:cNvPr id="10" name="Picture 5" descr="vol06sanouk-vs_m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72225" y="4724400"/>
            <a:ext cx="2016125" cy="129698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1285860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   Разложите </a:t>
            </a:r>
            <a:r>
              <a:rPr lang="ru-RU" sz="2000" b="1" dirty="0"/>
              <a:t>рисунки на две группы. В первой группе должны оказаться рисунки, где есть приспособления для уменьшения давления тела, во второй группе – для увеличения давления. Объясните, почему вы сделали такой выбор</a:t>
            </a:r>
            <a:r>
              <a:rPr lang="ru-RU" sz="2000" b="1" dirty="0" smtClean="0"/>
              <a:t>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rgbClr val="0070C0"/>
                </a:solidFill>
              </a:rPr>
              <a:t>Исследовательская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работа</a:t>
            </a:r>
            <a:r>
              <a:rPr lang="en-GB" b="1" dirty="0" smtClean="0">
                <a:solidFill>
                  <a:srgbClr val="0070C0"/>
                </a:solidFill>
              </a:rPr>
              <a:t/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b="1" dirty="0" err="1" smtClean="0">
                <a:solidFill>
                  <a:srgbClr val="0070C0"/>
                </a:solidFill>
              </a:rPr>
              <a:t>Задание</a:t>
            </a:r>
            <a:r>
              <a:rPr lang="en-GB" b="1" dirty="0" smtClean="0">
                <a:solidFill>
                  <a:srgbClr val="0070C0"/>
                </a:solidFill>
              </a:rPr>
              <a:t> №1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</a:t>
            </a:r>
            <a:r>
              <a:rPr lang="ru-RU" sz="2400" b="1" dirty="0" smtClean="0"/>
              <a:t>Приступаем к эксперименту. Работаем в парах .Вам необходимо определить </a:t>
            </a:r>
            <a:r>
              <a:rPr lang="en-GB" sz="2400" b="1" dirty="0" smtClean="0"/>
              <a:t> </a:t>
            </a:r>
            <a:r>
              <a:rPr lang="ru-RU" sz="2400" b="1" dirty="0" smtClean="0"/>
              <a:t>. Какое давление оказывает деревянный брусок на горизонтальную поверхность</a:t>
            </a:r>
            <a:r>
              <a:rPr lang="ru-RU" b="1" dirty="0" smtClean="0"/>
              <a:t>. </a:t>
            </a:r>
            <a:endParaRPr lang="en-GB" b="1" dirty="0" smtClean="0"/>
          </a:p>
          <a:p>
            <a:r>
              <a:rPr lang="ru-RU" sz="2400" dirty="0" smtClean="0"/>
              <a:t>1 ряд вычисляет давление ,когда брусок опирается на большую грань.</a:t>
            </a:r>
          </a:p>
          <a:p>
            <a:r>
              <a:rPr lang="ru-RU" sz="2400" dirty="0" smtClean="0"/>
              <a:t>2-й ряд на </a:t>
            </a:r>
            <a:r>
              <a:rPr lang="ru-RU" sz="2400" smtClean="0"/>
              <a:t>малую грань.</a:t>
            </a:r>
            <a:endParaRPr lang="ru-RU" sz="2400" dirty="0" smtClean="0"/>
          </a:p>
          <a:p>
            <a:r>
              <a:rPr lang="ru-RU" sz="2400" dirty="0" smtClean="0"/>
              <a:t>3-й ряд выяснит, как зависит давление от силы давления при одной площади.</a:t>
            </a:r>
            <a:endParaRPr lang="ru-RU" sz="2400" dirty="0"/>
          </a:p>
        </p:txBody>
      </p:sp>
      <p:sp>
        <p:nvSpPr>
          <p:cNvPr id="9" name="Куб 8"/>
          <p:cNvSpPr/>
          <p:nvPr/>
        </p:nvSpPr>
        <p:spPr>
          <a:xfrm>
            <a:off x="1928794" y="4857760"/>
            <a:ext cx="1071570" cy="1428760"/>
          </a:xfrm>
          <a:prstGeom prst="cube">
            <a:avLst/>
          </a:prstGeom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 rot="16200000">
            <a:off x="4179091" y="5179231"/>
            <a:ext cx="714380" cy="1500198"/>
          </a:xfrm>
          <a:prstGeom prst="cube">
            <a:avLst>
              <a:gd name="adj" fmla="val 471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6000760" y="5500702"/>
            <a:ext cx="1571636" cy="857256"/>
          </a:xfrm>
          <a:prstGeom prst="cube">
            <a:avLst/>
          </a:prstGeom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6286520"/>
            <a:ext cx="195354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Рисунок №1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6286520"/>
            <a:ext cx="195354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Рисунок №2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00760" y="6357958"/>
            <a:ext cx="195354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Рисунок №3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b="1" dirty="0" smtClean="0"/>
              <a:t>Итак, мы выяснили, что результат действия силы зависит ещё и от площади поверхности, перпендикулярно которой действует сила.</a:t>
            </a:r>
          </a:p>
          <a:p>
            <a:pPr algn="just"/>
            <a:r>
              <a:rPr lang="ru-RU" sz="3600" b="1" dirty="0" smtClean="0"/>
              <a:t>Как в математике называется эта зависимость?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452596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/>
              <a:t>Мы</a:t>
            </a:r>
            <a:r>
              <a:rPr lang="en-GB" b="1" dirty="0" smtClean="0"/>
              <a:t> </a:t>
            </a:r>
            <a:r>
              <a:rPr lang="en-GB" b="1" dirty="0" err="1" smtClean="0"/>
              <a:t>хорошо</a:t>
            </a:r>
            <a:r>
              <a:rPr lang="en-GB" b="1" dirty="0" smtClean="0"/>
              <a:t> </a:t>
            </a:r>
            <a:r>
              <a:rPr lang="en-GB" b="1" dirty="0" err="1" smtClean="0"/>
              <a:t>потрудились</a:t>
            </a:r>
            <a:r>
              <a:rPr lang="en-GB" b="1" dirty="0" smtClean="0"/>
              <a:t>, </a:t>
            </a:r>
            <a:r>
              <a:rPr lang="en-GB" b="1" dirty="0" err="1" smtClean="0"/>
              <a:t>устали</a:t>
            </a:r>
            <a:r>
              <a:rPr lang="en-GB" b="1" dirty="0" smtClean="0"/>
              <a:t>, </a:t>
            </a:r>
            <a:r>
              <a:rPr lang="en-GB" b="1" dirty="0" err="1" smtClean="0"/>
              <a:t>давайте</a:t>
            </a:r>
            <a:r>
              <a:rPr lang="en-GB" b="1" dirty="0" smtClean="0"/>
              <a:t> </a:t>
            </a:r>
            <a:r>
              <a:rPr lang="en-GB" b="1" dirty="0" err="1" smtClean="0"/>
              <a:t>немного</a:t>
            </a:r>
            <a:r>
              <a:rPr lang="en-GB" b="1" dirty="0" smtClean="0"/>
              <a:t> </a:t>
            </a:r>
            <a:r>
              <a:rPr lang="en-GB" b="1" dirty="0" err="1" smtClean="0"/>
              <a:t>разомнемся</a:t>
            </a:r>
            <a:r>
              <a:rPr lang="en-GB" b="1" dirty="0" smtClean="0"/>
              <a:t>, а </a:t>
            </a:r>
            <a:r>
              <a:rPr lang="en-GB" b="1" dirty="0" err="1" smtClean="0"/>
              <a:t>заодно</a:t>
            </a:r>
            <a:r>
              <a:rPr lang="en-GB" b="1" dirty="0" smtClean="0"/>
              <a:t>  </a:t>
            </a:r>
            <a:r>
              <a:rPr lang="en-GB" b="1" dirty="0" err="1" smtClean="0"/>
              <a:t>закрепим</a:t>
            </a:r>
            <a:r>
              <a:rPr lang="en-GB" b="1" dirty="0" smtClean="0"/>
              <a:t>  </a:t>
            </a:r>
            <a:r>
              <a:rPr lang="en-GB" b="1" dirty="0" err="1" smtClean="0"/>
              <a:t>материал</a:t>
            </a:r>
            <a:r>
              <a:rPr lang="en-GB" b="1" dirty="0" smtClean="0"/>
              <a:t>.</a:t>
            </a:r>
          </a:p>
          <a:p>
            <a:pPr>
              <a:lnSpc>
                <a:spcPct val="80000"/>
              </a:lnSpc>
              <a:spcBef>
                <a:spcPts val="700"/>
              </a:spcBef>
              <a:buFont typeface="Comic Sans MS" pitchFamily="6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dirty="0" smtClean="0"/>
          </a:p>
          <a:p>
            <a:pPr algn="just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/>
              <a:t>Пожалуйста</a:t>
            </a:r>
            <a:r>
              <a:rPr lang="en-GB" b="1" dirty="0" smtClean="0"/>
              <a:t>, </a:t>
            </a:r>
            <a:r>
              <a:rPr lang="en-GB" b="1" dirty="0" err="1" smtClean="0"/>
              <a:t>все</a:t>
            </a:r>
            <a:r>
              <a:rPr lang="en-GB" b="1" dirty="0" smtClean="0"/>
              <a:t> </a:t>
            </a:r>
            <a:r>
              <a:rPr lang="en-GB" b="1" dirty="0" err="1" smtClean="0"/>
              <a:t>встаньте</a:t>
            </a:r>
            <a:r>
              <a:rPr lang="en-GB" b="1" dirty="0" smtClean="0"/>
              <a:t>. </a:t>
            </a:r>
            <a:r>
              <a:rPr lang="en-GB" b="1" dirty="0" err="1" smtClean="0"/>
              <a:t>Вы</a:t>
            </a:r>
            <a:r>
              <a:rPr lang="en-GB" b="1" dirty="0" smtClean="0"/>
              <a:t> </a:t>
            </a:r>
            <a:r>
              <a:rPr lang="en-GB" b="1" dirty="0" err="1" smtClean="0"/>
              <a:t>сейчас</a:t>
            </a:r>
            <a:r>
              <a:rPr lang="en-GB" b="1" dirty="0" smtClean="0"/>
              <a:t> </a:t>
            </a:r>
            <a:r>
              <a:rPr lang="en-GB" b="1" dirty="0" err="1" smtClean="0"/>
              <a:t>оказываете</a:t>
            </a:r>
            <a:r>
              <a:rPr lang="en-GB" b="1" dirty="0" smtClean="0"/>
              <a:t> </a:t>
            </a:r>
            <a:r>
              <a:rPr lang="en-GB" b="1" dirty="0" err="1" smtClean="0"/>
              <a:t>давление</a:t>
            </a:r>
            <a:r>
              <a:rPr lang="en-GB" b="1" dirty="0" smtClean="0"/>
              <a:t> </a:t>
            </a:r>
            <a:r>
              <a:rPr lang="en-GB" b="1" dirty="0" err="1" smtClean="0"/>
              <a:t>на</a:t>
            </a:r>
            <a:r>
              <a:rPr lang="en-GB" b="1" dirty="0" smtClean="0"/>
              <a:t> </a:t>
            </a:r>
            <a:r>
              <a:rPr lang="en-GB" b="1" dirty="0" err="1" smtClean="0"/>
              <a:t>пол</a:t>
            </a:r>
            <a:r>
              <a:rPr lang="en-GB" b="1" dirty="0" smtClean="0"/>
              <a:t>.  </a:t>
            </a:r>
            <a:r>
              <a:rPr lang="en-GB" b="1" dirty="0" err="1" smtClean="0"/>
              <a:t>Изменится</a:t>
            </a:r>
            <a:r>
              <a:rPr lang="en-GB" b="1" dirty="0" smtClean="0"/>
              <a:t> </a:t>
            </a:r>
            <a:r>
              <a:rPr lang="en-GB" b="1" dirty="0" err="1" smtClean="0"/>
              <a:t>ли</a:t>
            </a:r>
            <a:r>
              <a:rPr lang="en-GB" b="1" dirty="0" smtClean="0"/>
              <a:t> </a:t>
            </a:r>
            <a:r>
              <a:rPr lang="en-GB" b="1" dirty="0" err="1" smtClean="0"/>
              <a:t>давление</a:t>
            </a:r>
            <a:r>
              <a:rPr lang="en-GB" b="1" dirty="0" smtClean="0"/>
              <a:t>, </a:t>
            </a:r>
            <a:r>
              <a:rPr lang="en-GB" b="1" dirty="0" err="1" smtClean="0"/>
              <a:t>если</a:t>
            </a:r>
            <a:r>
              <a:rPr lang="en-GB" b="1" dirty="0" smtClean="0"/>
              <a:t> </a:t>
            </a:r>
            <a:r>
              <a:rPr lang="en-GB" b="1" dirty="0" err="1" smtClean="0"/>
              <a:t>мы</a:t>
            </a:r>
            <a:r>
              <a:rPr lang="en-GB" b="1" dirty="0" smtClean="0"/>
              <a:t> </a:t>
            </a:r>
            <a:r>
              <a:rPr lang="en-GB" b="1" dirty="0" err="1" smtClean="0"/>
              <a:t>поднимем</a:t>
            </a:r>
            <a:r>
              <a:rPr lang="en-GB" b="1" dirty="0" smtClean="0"/>
              <a:t> </a:t>
            </a:r>
            <a:r>
              <a:rPr lang="en-GB" b="1" dirty="0" err="1" smtClean="0"/>
              <a:t>руки</a:t>
            </a:r>
            <a:r>
              <a:rPr lang="en-GB" b="1" dirty="0" smtClean="0"/>
              <a:t>, </a:t>
            </a:r>
            <a:r>
              <a:rPr lang="en-GB" b="1" dirty="0" err="1" smtClean="0"/>
              <a:t>разведем</a:t>
            </a:r>
            <a:r>
              <a:rPr lang="en-GB" b="1" dirty="0" smtClean="0"/>
              <a:t> </a:t>
            </a:r>
            <a:r>
              <a:rPr lang="en-GB" b="1" dirty="0" err="1" smtClean="0"/>
              <a:t>их</a:t>
            </a:r>
            <a:r>
              <a:rPr lang="en-GB" b="1" dirty="0" smtClean="0"/>
              <a:t> в </a:t>
            </a:r>
            <a:r>
              <a:rPr lang="en-GB" b="1" dirty="0" err="1" smtClean="0"/>
              <a:t>стороны</a:t>
            </a:r>
            <a:r>
              <a:rPr lang="en-GB" b="1" dirty="0" smtClean="0"/>
              <a:t>? А </a:t>
            </a:r>
            <a:r>
              <a:rPr lang="en-GB" b="1" dirty="0" err="1" smtClean="0"/>
              <a:t>можно</a:t>
            </a:r>
            <a:r>
              <a:rPr lang="en-GB" b="1" dirty="0" smtClean="0"/>
              <a:t> </a:t>
            </a:r>
            <a:r>
              <a:rPr lang="en-GB" b="1" dirty="0" err="1" smtClean="0"/>
              <a:t>ли</a:t>
            </a:r>
            <a:r>
              <a:rPr lang="en-GB" b="1" dirty="0" smtClean="0"/>
              <a:t> </a:t>
            </a:r>
            <a:r>
              <a:rPr lang="en-GB" b="1" dirty="0" err="1" smtClean="0"/>
              <a:t>увеличить</a:t>
            </a:r>
            <a:r>
              <a:rPr lang="en-GB" b="1" dirty="0" smtClean="0"/>
              <a:t> </a:t>
            </a:r>
            <a:r>
              <a:rPr lang="en-GB" b="1" dirty="0" err="1" smtClean="0"/>
              <a:t>это</a:t>
            </a:r>
            <a:r>
              <a:rPr lang="en-GB" b="1" dirty="0" smtClean="0"/>
              <a:t> </a:t>
            </a:r>
            <a:r>
              <a:rPr lang="en-GB" b="1" dirty="0" err="1" smtClean="0"/>
              <a:t>давление</a:t>
            </a:r>
            <a:r>
              <a:rPr lang="en-GB" b="1" dirty="0" smtClean="0"/>
              <a:t>?</a:t>
            </a:r>
          </a:p>
          <a:p>
            <a:pPr>
              <a:lnSpc>
                <a:spcPct val="80000"/>
              </a:lnSpc>
              <a:spcBef>
                <a:spcPts val="700"/>
              </a:spcBef>
              <a:buFont typeface="Comic Sans MS" pitchFamily="6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b="1" i="1" dirty="0" smtClean="0"/>
          </a:p>
          <a:p>
            <a:pPr algn="just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smtClean="0"/>
              <a:t>   </a:t>
            </a:r>
            <a:r>
              <a:rPr lang="en-GB" b="1" dirty="0" err="1" smtClean="0"/>
              <a:t>Хорошо</a:t>
            </a:r>
            <a:r>
              <a:rPr lang="en-GB" b="1" dirty="0" smtClean="0"/>
              <a:t>, а </a:t>
            </a:r>
            <a:r>
              <a:rPr lang="en-GB" b="1" dirty="0" err="1" smtClean="0"/>
              <a:t>еще</a:t>
            </a:r>
            <a:r>
              <a:rPr lang="en-GB" b="1" dirty="0" smtClean="0"/>
              <a:t> </a:t>
            </a:r>
            <a:r>
              <a:rPr lang="en-GB" b="1" dirty="0" err="1" smtClean="0"/>
              <a:t>больше</a:t>
            </a:r>
            <a:r>
              <a:rPr lang="en-GB" b="1" dirty="0" smtClean="0"/>
              <a:t> </a:t>
            </a:r>
            <a:r>
              <a:rPr lang="en-GB" b="1" dirty="0" err="1" smtClean="0"/>
              <a:t>увеличить</a:t>
            </a:r>
            <a:r>
              <a:rPr lang="en-GB" b="1" dirty="0" smtClean="0"/>
              <a:t>?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smtClean="0"/>
              <a:t> А </a:t>
            </a:r>
            <a:r>
              <a:rPr lang="en-GB" b="1" dirty="0" err="1" smtClean="0"/>
              <a:t>как</a:t>
            </a:r>
            <a:r>
              <a:rPr lang="en-GB" b="1" dirty="0" smtClean="0"/>
              <a:t> </a:t>
            </a:r>
            <a:r>
              <a:rPr lang="en-GB" b="1" dirty="0" err="1" smtClean="0"/>
              <a:t>уменьшить</a:t>
            </a:r>
            <a:r>
              <a:rPr lang="en-GB" b="1" dirty="0" smtClean="0"/>
              <a:t> </a:t>
            </a:r>
            <a:r>
              <a:rPr lang="en-GB" b="1" dirty="0" err="1" smtClean="0"/>
              <a:t>давление</a:t>
            </a:r>
            <a:r>
              <a:rPr lang="en-GB" b="1" dirty="0" smtClean="0"/>
              <a:t>? </a:t>
            </a:r>
            <a:endParaRPr lang="en-GB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5062" y="1643050"/>
            <a:ext cx="2758938" cy="35718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451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Задание № 3</vt:lpstr>
      <vt:lpstr>Слайд 6</vt:lpstr>
      <vt:lpstr>Исследовательская работа Задание №1</vt:lpstr>
      <vt:lpstr>Результат:</vt:lpstr>
      <vt:lpstr>Слайд 9</vt:lpstr>
      <vt:lpstr>Кроссворд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SERVER</dc:creator>
  <cp:lastModifiedBy>user</cp:lastModifiedBy>
  <cp:revision>13</cp:revision>
  <dcterms:created xsi:type="dcterms:W3CDTF">2008-02-21T15:07:14Z</dcterms:created>
  <dcterms:modified xsi:type="dcterms:W3CDTF">2008-02-25T13:44:32Z</dcterms:modified>
</cp:coreProperties>
</file>